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12"/>
  </p:notesMasterIdLst>
  <p:sldIdLst>
    <p:sldId id="320" r:id="rId2"/>
    <p:sldId id="389" r:id="rId3"/>
    <p:sldId id="300" r:id="rId4"/>
    <p:sldId id="388" r:id="rId5"/>
    <p:sldId id="310" r:id="rId6"/>
    <p:sldId id="390" r:id="rId7"/>
    <p:sldId id="391" r:id="rId8"/>
    <p:sldId id="392" r:id="rId9"/>
    <p:sldId id="308" r:id="rId10"/>
    <p:sldId id="30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9" autoAdjust="0"/>
    <p:restoredTop sz="94090" autoAdjust="0"/>
  </p:normalViewPr>
  <p:slideViewPr>
    <p:cSldViewPr>
      <p:cViewPr varScale="1">
        <p:scale>
          <a:sx n="65" d="100"/>
          <a:sy n="65" d="100"/>
        </p:scale>
        <p:origin x="6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4855A-07BB-4150-BE8D-AA44F31F6419}" type="datetimeFigureOut">
              <a:rPr lang="ru-RU" smtClean="0"/>
              <a:pPr/>
              <a:t>16.06.2020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2C4D9-E3A2-4E25-B018-B69BEC35D6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6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A2B50-22B9-4F87-85B0-5E50B521A433}" type="datetime1">
              <a:rPr lang="ru-RU" smtClean="0"/>
              <a:t>16.06.2020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4005F-C426-4944-8B8A-A0B437CA3A3E}" type="datetime1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E9437-44E1-496D-910D-089CA42E82ED}" type="datetime1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B2214-6906-4DAC-92D4-F811628E7D2A}" type="datetime1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CE626-3400-47D9-96A0-3C9A6A3B0C5B}" type="datetime1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4E816-2282-4C1E-9CC6-F077F1C29C6B}" type="datetime1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E942D-FA01-4205-83E7-F0EA15168BFC}" type="datetime1">
              <a:rPr lang="ru-RU" smtClean="0"/>
              <a:t>16.06.2020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60638-7A55-47C4-B17E-F9E3E8D93209}" type="datetime1">
              <a:rPr lang="ru-RU" smtClean="0"/>
              <a:t>16.06.2020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563C-C5E3-44B4-BF9F-0429FEDED48E}" type="datetime1">
              <a:rPr lang="ru-RU" smtClean="0"/>
              <a:t>16.06.2020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33C3-7671-4D23-A9C2-EE2AD944816A}" type="datetime1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C8E3-4A6F-41A0-B58B-5B502A1E5C6A}" type="datetime1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038D88C-1052-4DB9-AE06-B1F2A7A06D98}" type="datetime1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mailto:vasylstadnyk@ukr.ne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4a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5.m4a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.bin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.png"/><Relationship Id="rId5" Type="http://schemas.openxmlformats.org/officeDocument/2006/relationships/audio" Target="../media/media9.m4a"/><Relationship Id="rId10" Type="http://schemas.openxmlformats.org/officeDocument/2006/relationships/image" Target="../media/image14.wmf"/><Relationship Id="rId4" Type="http://schemas.microsoft.com/office/2007/relationships/media" Target="../media/media9.m4a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20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9.bin"/><Relationship Id="rId2" Type="http://schemas.microsoft.com/office/2007/relationships/media" Target="../media/media10.m4a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6.bin"/><Relationship Id="rId5" Type="http://schemas.openxmlformats.org/officeDocument/2006/relationships/audio" Target="../media/media11.m4a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6.wmf"/><Relationship Id="rId19" Type="http://schemas.openxmlformats.org/officeDocument/2006/relationships/image" Target="../media/image5.png"/><Relationship Id="rId4" Type="http://schemas.microsoft.com/office/2007/relationships/media" Target="../media/media11.m4a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4285" y="2110744"/>
            <a:ext cx="612750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PHOTOELASTIC PROPERTIES OF K</a:t>
            </a:r>
            <a:r>
              <a:rPr lang="en-US" sz="2800" baseline="-25000" dirty="0"/>
              <a:t>2</a:t>
            </a:r>
            <a:r>
              <a:rPr lang="en-US" sz="2800" dirty="0"/>
              <a:t>SO</a:t>
            </a:r>
            <a:r>
              <a:rPr lang="en-US" sz="2800" baseline="-25000" dirty="0"/>
              <a:t>4</a:t>
            </a:r>
            <a:r>
              <a:rPr lang="en-US" sz="2800" dirty="0"/>
              <a:t> DOPED WITH COPPER</a:t>
            </a:r>
            <a:endParaRPr lang="en-US" sz="28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3319342"/>
            <a:ext cx="205056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l-PL" alt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Pavlo</a:t>
            </a:r>
            <a:r>
              <a:rPr lang="pl-PL" alt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 </a:t>
            </a:r>
            <a:r>
              <a:rPr lang="pl-PL" alt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Shchepanskyi</a:t>
            </a:r>
            <a:endParaRPr lang="pl-PL" b="1" dirty="0" smtClean="0">
              <a:solidFill>
                <a:schemeClr val="tx2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597855" y="6237312"/>
            <a:ext cx="3948285" cy="445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63500"/>
            <a:r>
              <a:rPr lang="pl-PL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ISPCS'20</a:t>
            </a:r>
            <a:r>
              <a:rPr lang="en-US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 </a:t>
            </a:r>
            <a:r>
              <a:rPr lang="pl-PL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– </a:t>
            </a:r>
            <a:r>
              <a:rPr lang="pl-PL" altLang="ru-RU" sz="20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1</a:t>
            </a:r>
            <a:r>
              <a:rPr lang="en-US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7</a:t>
            </a:r>
            <a:r>
              <a:rPr lang="pl-PL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.0</a:t>
            </a:r>
            <a:r>
              <a:rPr lang="en-US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6</a:t>
            </a:r>
            <a:r>
              <a:rPr lang="pl-PL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.20</a:t>
            </a:r>
            <a:r>
              <a:rPr lang="en-US" altLang="ru-RU" sz="20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" pitchFamily="18" charset="0"/>
              </a:rPr>
              <a:t>20</a:t>
            </a:r>
            <a:endParaRPr lang="ru-RU" altLang="ru-RU" sz="2000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285" y="4162438"/>
            <a:ext cx="87484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V. Y. Stadnyk</a:t>
            </a:r>
            <a:r>
              <a:rPr lang="en-US" baseline="30000" dirty="0"/>
              <a:t>1</a:t>
            </a:r>
            <a:r>
              <a:rPr lang="en-US" dirty="0"/>
              <a:t>, R. B. Matviiv</a:t>
            </a:r>
            <a:r>
              <a:rPr lang="en-US" baseline="30000" dirty="0"/>
              <a:t>1</a:t>
            </a:r>
            <a:r>
              <a:rPr lang="uk-UA" dirty="0"/>
              <a:t>, </a:t>
            </a:r>
            <a:r>
              <a:rPr lang="en-US" dirty="0"/>
              <a:t>R.S. Brezvin</a:t>
            </a:r>
            <a:r>
              <a:rPr lang="en-US" baseline="30000" dirty="0"/>
              <a:t>1</a:t>
            </a:r>
            <a:r>
              <a:rPr lang="uk-UA" dirty="0"/>
              <a:t>, </a:t>
            </a:r>
            <a:r>
              <a:rPr lang="en-US" dirty="0"/>
              <a:t>P.A. Shchepanskyi</a:t>
            </a:r>
            <a:r>
              <a:rPr lang="en-US" baseline="30000" dirty="0"/>
              <a:t>1,2</a:t>
            </a:r>
            <a:r>
              <a:rPr lang="en-US" dirty="0"/>
              <a:t> 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  <a:p>
            <a:pPr algn="ctr"/>
            <a:r>
              <a:rPr lang="en-US" sz="1400" baseline="30000" dirty="0"/>
              <a:t>1 </a:t>
            </a:r>
            <a:r>
              <a:rPr lang="en-US" sz="1400" dirty="0"/>
              <a:t>Ivan Franko National University of Lviv, </a:t>
            </a:r>
            <a:r>
              <a:rPr lang="en-US" sz="1400" dirty="0" err="1"/>
              <a:t>Dragomanova</a:t>
            </a:r>
            <a:r>
              <a:rPr lang="en-US" sz="1400" dirty="0"/>
              <a:t> St., 19, 79005 Lviv, Ukraine</a:t>
            </a:r>
            <a:endParaRPr lang="ru-RU" sz="1400" dirty="0"/>
          </a:p>
          <a:p>
            <a:pPr algn="ctr"/>
            <a:r>
              <a:rPr lang="en-US" sz="1400" dirty="0"/>
              <a:t>e-mail: </a:t>
            </a:r>
            <a:r>
              <a:rPr lang="en-US" sz="1400" u="sng" dirty="0">
                <a:hlinkClick r:id="rId4"/>
              </a:rPr>
              <a:t>vasylstadnyk@ukr.net</a:t>
            </a:r>
            <a:endParaRPr lang="ru-RU" sz="1400" dirty="0"/>
          </a:p>
          <a:p>
            <a:pPr algn="ctr"/>
            <a:r>
              <a:rPr lang="en-US" sz="1400" baseline="30000" dirty="0"/>
              <a:t>2</a:t>
            </a:r>
            <a:r>
              <a:rPr lang="en-US" sz="1400" dirty="0"/>
              <a:t> Jan Dlugosz University in </a:t>
            </a:r>
            <a:r>
              <a:rPr lang="en-US" sz="1400" dirty="0" err="1"/>
              <a:t>Częstochowa</a:t>
            </a:r>
            <a:r>
              <a:rPr lang="en-US" sz="1400" dirty="0"/>
              <a:t>, Al. </a:t>
            </a:r>
            <a:r>
              <a:rPr lang="en-US" sz="1400" dirty="0" err="1"/>
              <a:t>Armii</a:t>
            </a:r>
            <a:r>
              <a:rPr lang="en-US" sz="1400" dirty="0"/>
              <a:t> </a:t>
            </a:r>
            <a:r>
              <a:rPr lang="en-US" sz="1400" dirty="0" err="1"/>
              <a:t>Krajowej</a:t>
            </a:r>
            <a:r>
              <a:rPr lang="en-US" sz="1400" dirty="0"/>
              <a:t> 13/15, 42-200 Czestochowa, Poland</a:t>
            </a:r>
            <a:endParaRPr lang="ru-RU" sz="1400" dirty="0"/>
          </a:p>
        </p:txBody>
      </p:sp>
      <p:pic>
        <p:nvPicPr>
          <p:cNvPr id="11" name="Picture 2" descr="C:\Users\P@vlo\Desktop\загружен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" y="44624"/>
            <a:ext cx="1305669" cy="128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83" y="50532"/>
            <a:ext cx="1079585" cy="1290236"/>
          </a:xfrm>
          <a:prstGeom prst="rect">
            <a:avLst/>
          </a:prstGeom>
        </p:spPr>
      </p:pic>
      <p:pic>
        <p:nvPicPr>
          <p:cNvPr id="60418" name="Picture 2" descr="CV_Photo_2"/>
          <p:cNvPicPr>
            <a:picLocks noChangeAspect="1" noChangeArrowheads="1"/>
          </p:cNvPicPr>
          <p:nvPr/>
        </p:nvPicPr>
        <p:blipFill>
          <a:blip r:embed="rId7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736829"/>
            <a:ext cx="1591000" cy="210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574" y="326032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5784" y="2894882"/>
            <a:ext cx="5735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Than</a:t>
            </a:r>
            <a:r>
              <a:rPr lang="pl-PL" sz="4000" dirty="0" smtClean="0"/>
              <a:t>k </a:t>
            </a:r>
            <a:r>
              <a:rPr lang="en-US" sz="4000" dirty="0" smtClean="0"/>
              <a:t>y</a:t>
            </a:r>
            <a:r>
              <a:rPr lang="pl-PL" sz="4000" dirty="0" err="1" smtClean="0"/>
              <a:t>ou</a:t>
            </a:r>
            <a:r>
              <a:rPr lang="en-US" sz="4000" dirty="0" smtClean="0"/>
              <a:t> for attention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0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3709" y="2225379"/>
            <a:ext cx="8002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K</a:t>
            </a:r>
            <a:r>
              <a:rPr lang="en-US" baseline="-25000" dirty="0" smtClean="0">
                <a:latin typeface="Times New Roman"/>
                <a:ea typeface="Times New Roman"/>
              </a:rPr>
              <a:t>2</a:t>
            </a:r>
            <a:r>
              <a:rPr lang="en-US" dirty="0" smtClean="0">
                <a:latin typeface="Times New Roman"/>
                <a:ea typeface="Times New Roman"/>
              </a:rPr>
              <a:t>SO</a:t>
            </a:r>
            <a:r>
              <a:rPr lang="en-US" baseline="-25000" dirty="0" smtClean="0">
                <a:latin typeface="Times New Roman"/>
                <a:ea typeface="Times New Roman"/>
              </a:rPr>
              <a:t>4</a:t>
            </a:r>
            <a:endParaRPr lang="pl-PL" baseline="-25000" dirty="0">
              <a:latin typeface="Times New Roman"/>
              <a:ea typeface="Times New Roman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73893" y="3347225"/>
            <a:ext cx="1298753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err="1" smtClean="0">
                <a:latin typeface="Times New Roman"/>
                <a:ea typeface="Times New Roman"/>
              </a:rPr>
              <a:t>orthorombic</a:t>
            </a:r>
            <a:r>
              <a:rPr lang="en-US" sz="1600" dirty="0" smtClean="0"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en-US" sz="1600" i="1" dirty="0" err="1" smtClean="0">
                <a:latin typeface="Times New Roman"/>
                <a:ea typeface="Times New Roman"/>
              </a:rPr>
              <a:t>Pnma</a:t>
            </a:r>
            <a:endParaRPr lang="ru-RU" sz="1600" i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4078149" y="3347225"/>
            <a:ext cx="102944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/>
                <a:ea typeface="Times New Roman"/>
              </a:rPr>
              <a:t>hexagonal</a:t>
            </a:r>
          </a:p>
          <a:p>
            <a:r>
              <a:rPr lang="en-US" sz="1600" i="1" dirty="0"/>
              <a:t>P</a:t>
            </a:r>
            <a:r>
              <a:rPr lang="en-US" sz="1600" dirty="0"/>
              <a:t>63/</a:t>
            </a:r>
            <a:r>
              <a:rPr lang="en-US" sz="1600" i="1" dirty="0"/>
              <a:t>mmc</a:t>
            </a:r>
            <a:endParaRPr lang="ru-RU" sz="1600" i="1" dirty="0"/>
          </a:p>
        </p:txBody>
      </p:sp>
      <p:cxnSp>
        <p:nvCxnSpPr>
          <p:cNvPr id="36" name="Прямая соединительная линия 35"/>
          <p:cNvCxnSpPr>
            <a:stCxn id="4" idx="2"/>
            <a:endCxn id="31" idx="0"/>
          </p:cNvCxnSpPr>
          <p:nvPr/>
        </p:nvCxnSpPr>
        <p:spPr>
          <a:xfrm flipH="1">
            <a:off x="2423270" y="2594711"/>
            <a:ext cx="1100549" cy="752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4" idx="2"/>
            <a:endCxn id="34" idx="0"/>
          </p:cNvCxnSpPr>
          <p:nvPr/>
        </p:nvCxnSpPr>
        <p:spPr>
          <a:xfrm>
            <a:off x="3523819" y="2594711"/>
            <a:ext cx="1069055" cy="752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31" idx="3"/>
            <a:endCxn id="34" idx="1"/>
          </p:cNvCxnSpPr>
          <p:nvPr/>
        </p:nvCxnSpPr>
        <p:spPr>
          <a:xfrm>
            <a:off x="3072646" y="3639613"/>
            <a:ext cx="100550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3286061" y="3253345"/>
            <a:ext cx="691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Times New Roman"/>
                <a:ea typeface="Times New Roman"/>
              </a:rPr>
              <a:t>860 K</a:t>
            </a:r>
            <a:endParaRPr lang="ru-RU" sz="16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5465802" y="4080270"/>
            <a:ext cx="80021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K</a:t>
            </a:r>
            <a:r>
              <a:rPr lang="en-US" baseline="-25000" dirty="0" smtClean="0">
                <a:latin typeface="Times New Roman"/>
                <a:ea typeface="Times New Roman"/>
              </a:rPr>
              <a:t>2</a:t>
            </a:r>
            <a:r>
              <a:rPr lang="en-US" dirty="0" smtClean="0">
                <a:latin typeface="Times New Roman"/>
                <a:ea typeface="Times New Roman"/>
              </a:rPr>
              <a:t>SO</a:t>
            </a:r>
            <a:r>
              <a:rPr lang="en-US" baseline="-25000" dirty="0" smtClean="0">
                <a:latin typeface="Times New Roman"/>
                <a:ea typeface="Times New Roman"/>
              </a:rPr>
              <a:t>4</a:t>
            </a:r>
            <a:endParaRPr lang="pl-PL" baseline="-25000" dirty="0">
              <a:latin typeface="Times New Roman"/>
              <a:ea typeface="Times New Roman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539280" y="5295110"/>
            <a:ext cx="258436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AU" b="1" dirty="0"/>
              <a:t>K</a:t>
            </a:r>
            <a:r>
              <a:rPr lang="en-AU" b="1" baseline="-25000" dirty="0"/>
              <a:t>2</a:t>
            </a:r>
            <a:r>
              <a:rPr lang="en-AU" b="1" dirty="0"/>
              <a:t>SO</a:t>
            </a:r>
            <a:r>
              <a:rPr lang="en-AU" b="1" baseline="-25000" dirty="0"/>
              <a:t>4</a:t>
            </a:r>
            <a:r>
              <a:rPr lang="en-AU" b="1" dirty="0"/>
              <a:t>:Cu</a:t>
            </a:r>
            <a:r>
              <a:rPr lang="en-AU" b="1" baseline="30000" dirty="0"/>
              <a:t>2</a:t>
            </a:r>
            <a:r>
              <a:rPr lang="en-AU" b="1" baseline="30000" dirty="0" smtClean="0"/>
              <a:t>+ </a:t>
            </a:r>
            <a:r>
              <a:rPr lang="en-AU" dirty="0" smtClean="0"/>
              <a:t>(1,7 %, 3</a:t>
            </a:r>
            <a:r>
              <a:rPr lang="en-AU" dirty="0"/>
              <a:t> </a:t>
            </a:r>
            <a:r>
              <a:rPr lang="en-AU" dirty="0" smtClean="0"/>
              <a:t>%)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1" name="Стрелка вниз 50"/>
          <p:cNvSpPr/>
          <p:nvPr/>
        </p:nvSpPr>
        <p:spPr>
          <a:xfrm>
            <a:off x="5752592" y="4576195"/>
            <a:ext cx="226637" cy="6530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034" name="Picture 2" descr="C:\Users\Pavlo\Desktop\Cryst_photos\IMG_20170804_0948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23786" r="5250" b="19128"/>
          <a:stretch/>
        </p:blipFill>
        <p:spPr bwMode="auto">
          <a:xfrm rot="10800000">
            <a:off x="7236296" y="4941168"/>
            <a:ext cx="1800202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бъект 2"/>
          <p:cNvSpPr txBox="1">
            <a:spLocks/>
          </p:cNvSpPr>
          <p:nvPr/>
        </p:nvSpPr>
        <p:spPr>
          <a:xfrm>
            <a:off x="3523819" y="231031"/>
            <a:ext cx="2027693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  <a:endParaRPr lang="en-US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37574" y="869811"/>
            <a:ext cx="24522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alkali-metal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639513" y="869811"/>
            <a:ext cx="335861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is alkali-metal ion or NH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211151" y="1395929"/>
            <a:ext cx="465625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LiKSO</a:t>
            </a:r>
            <a:r>
              <a:rPr lang="en-US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RbNH</a:t>
            </a:r>
            <a:r>
              <a:rPr lang="en-US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ь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063" y="23082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836191"/>
              </p:ext>
            </p:extLst>
          </p:nvPr>
        </p:nvGraphicFramePr>
        <p:xfrm>
          <a:off x="2192484" y="188640"/>
          <a:ext cx="6912769" cy="3814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7" r:id="rId5" imgW="7310160" imgH="4246200" progId="CorelDraw.Graphic.20">
                  <p:embed/>
                </p:oleObj>
              </mc:Choice>
              <mc:Fallback>
                <p:oleObj r:id="rId5" imgW="7310160" imgH="4246200" progId="CorelDraw.Graphic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484" y="188640"/>
                        <a:ext cx="6912769" cy="38147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56781" y="188640"/>
            <a:ext cx="4248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Times New Roman"/>
              </a:rPr>
              <a:t>XRPD </a:t>
            </a:r>
            <a:r>
              <a:rPr lang="pl-PL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AU" sz="1600" i="1" dirty="0"/>
              <a:t>K</a:t>
            </a:r>
            <a:r>
              <a:rPr lang="en-AU" sz="1600" i="1" baseline="-25000" dirty="0"/>
              <a:t>1.84(1)</a:t>
            </a:r>
            <a:r>
              <a:rPr lang="en-AU" sz="1600" i="1" dirty="0"/>
              <a:t>Cu</a:t>
            </a:r>
            <a:r>
              <a:rPr lang="en-AU" sz="1600" i="1" baseline="-25000" dirty="0"/>
              <a:t>0.08(1)</a:t>
            </a:r>
            <a:r>
              <a:rPr lang="en-AU" sz="1600" i="1" dirty="0"/>
              <a:t>SO</a:t>
            </a:r>
            <a:r>
              <a:rPr lang="en-AU" sz="1600" i="1" baseline="-25000" dirty="0"/>
              <a:t>4</a:t>
            </a:r>
            <a:r>
              <a:rPr lang="en-AU" sz="1600" i="1" dirty="0"/>
              <a:t> </a:t>
            </a:r>
            <a:r>
              <a:rPr lang="en-AU" sz="1600" i="1" dirty="0" smtClean="0"/>
              <a:t>compound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5496" y="83096"/>
            <a:ext cx="3600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z="3200" dirty="0"/>
              <a:t>Crystal structure</a:t>
            </a:r>
            <a:endParaRPr lang="ru-RU" sz="3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14810"/>
              </p:ext>
            </p:extLst>
          </p:nvPr>
        </p:nvGraphicFramePr>
        <p:xfrm>
          <a:off x="971600" y="4069549"/>
          <a:ext cx="6912768" cy="265691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58457"/>
                <a:gridCol w="729409"/>
                <a:gridCol w="1104422"/>
                <a:gridCol w="1080120"/>
                <a:gridCol w="1296144"/>
                <a:gridCol w="1080120"/>
                <a:gridCol w="864096"/>
              </a:tblGrid>
              <a:tr h="551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Atom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Wyckoff position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i="1" dirty="0">
                          <a:effectLst/>
                        </a:rPr>
                        <a:t>x</a:t>
                      </a:r>
                      <a:endParaRPr lang="ru-RU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i="1" dirty="0">
                          <a:effectLst/>
                        </a:rPr>
                        <a:t>y</a:t>
                      </a:r>
                      <a:endParaRPr lang="ru-RU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i="1" dirty="0">
                          <a:effectLst/>
                        </a:rPr>
                        <a:t>z</a:t>
                      </a:r>
                      <a:endParaRPr lang="ru-RU" sz="105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B</a:t>
                      </a:r>
                      <a:r>
                        <a:rPr lang="en-AU" sz="1100" baseline="-25000">
                          <a:effectLst/>
                        </a:rPr>
                        <a:t>iso</a:t>
                      </a:r>
                      <a:r>
                        <a:rPr lang="en-AU" sz="1100">
                          <a:effectLst/>
                        </a:rPr>
                        <a:t>, Å</a:t>
                      </a:r>
                      <a:r>
                        <a:rPr lang="en-AU" sz="1100" baseline="3000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G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  <a:tr h="26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K1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4c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0.1727(3)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1/4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0.4112(3)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1.45(8)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0.939(4)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  <a:tr h="26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K2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4c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0.4894(3)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1/4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0.7020(2)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0.90(7)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0.903(4)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  <a:tr h="26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S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4c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0.2308(3)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1/4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0.0804(3)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1.70(9)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  <a:tr h="26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O1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4c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0.0351(7)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1/4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0.0818(6)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2.1(2)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  <a:tr h="26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O2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4c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0.7927(9)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1/4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0.5626(6)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2.0(3)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  <a:tr h="26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O3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8d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0.3011(6)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0.0363(7)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0.1472(4)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1.7(2)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  <a:tr h="265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Cu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8d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0.110(7)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0.083(3)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0.257(5)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>
                          <a:effectLst/>
                        </a:rPr>
                        <a:t>1.8(2)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100" dirty="0">
                          <a:effectLst/>
                        </a:rPr>
                        <a:t>0.040(2)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53975" marB="53975" anchor="ctr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051720" y="3632682"/>
            <a:ext cx="702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alt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lang="en-AU" alt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AU" alt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/>
          </a:p>
        </p:txBody>
      </p:sp>
      <p:pic>
        <p:nvPicPr>
          <p:cNvPr id="2" name="Запись (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188" y="15573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9153" y="6351091"/>
            <a:ext cx="561975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332656"/>
            <a:ext cx="3600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z="3200" dirty="0"/>
              <a:t>Crystal structure</a:t>
            </a:r>
            <a:endParaRPr lang="ru-RU" sz="3200" dirty="0"/>
          </a:p>
        </p:txBody>
      </p:sp>
      <p:pic>
        <p:nvPicPr>
          <p:cNvPr id="56322" name="Рисунок 5" descr="K2SO4-3wtCu_eksper_uk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99" y="83818"/>
            <a:ext cx="4435475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0" y="3408337"/>
            <a:ext cx="3888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A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2.</a:t>
            </a:r>
            <a:r>
              <a:rPr kumimoji="0" lang="en-A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Stacking of metal component atoms and </a:t>
            </a:r>
            <a:r>
              <a:rPr lang="en-AU" sz="1200" dirty="0" smtClean="0"/>
              <a:t>SO</a:t>
            </a:r>
            <a:r>
              <a:rPr lang="en-AU" sz="1200" baseline="-25000" dirty="0" smtClean="0"/>
              <a:t>4</a:t>
            </a:r>
            <a:r>
              <a:rPr kumimoji="0" lang="en-A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200" dirty="0" err="1" smtClean="0"/>
              <a:t>tetrahedra</a:t>
            </a:r>
            <a:r>
              <a:rPr lang="en-AU" sz="1200" dirty="0" smtClean="0"/>
              <a:t> </a:t>
            </a:r>
            <a:r>
              <a:rPr lang="en-AU" sz="1200" dirty="0"/>
              <a:t>in the structure of K</a:t>
            </a:r>
            <a:r>
              <a:rPr lang="en-AU" sz="1200" baseline="-25000" dirty="0"/>
              <a:t>2</a:t>
            </a:r>
            <a:r>
              <a:rPr lang="en-AU" sz="1200" dirty="0"/>
              <a:t>SO</a:t>
            </a:r>
            <a:r>
              <a:rPr lang="en-AU" sz="1200" baseline="-25000" dirty="0"/>
              <a:t>4</a:t>
            </a:r>
            <a:r>
              <a:rPr lang="en-AU" sz="1200" dirty="0"/>
              <a:t>:Cu</a:t>
            </a:r>
            <a:r>
              <a:rPr lang="en-AU" sz="1200" baseline="30000" dirty="0"/>
              <a:t>2+</a:t>
            </a:r>
            <a:r>
              <a:rPr lang="en-AU" sz="1200" dirty="0"/>
              <a:t> crystals</a:t>
            </a:r>
            <a:r>
              <a:rPr kumimoji="0" lang="en-A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A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6327" name="Рисунок 4" descr="K2SO4-3wtCu_eksper_DK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4" y="1463065"/>
            <a:ext cx="2879725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435291" y="3746009"/>
            <a:ext cx="3672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A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3.</a:t>
            </a:r>
            <a:r>
              <a:rPr kumimoji="0" lang="en-A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Second </a:t>
            </a:r>
            <a:r>
              <a:rPr kumimoji="0" lang="en-A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oordination</a:t>
            </a:r>
            <a:r>
              <a:rPr kumimoji="0" lang="en-A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environment of the</a:t>
            </a:r>
            <a:r>
              <a:rPr lang="en-AU" altLang="ru-RU" sz="12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alt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anionic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alt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group in the structure of K</a:t>
            </a:r>
            <a:r>
              <a:rPr lang="en-AU" altLang="ru-RU" sz="12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AU" alt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AU" altLang="ru-RU" sz="1200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AU" alt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:Cu</a:t>
            </a:r>
            <a:r>
              <a:rPr lang="en-AU" altLang="ru-RU" sz="1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lang="en-AU" alt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crystals.</a:t>
            </a:r>
            <a:endParaRPr lang="en-AU" altLang="ru-RU" dirty="0"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A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6333" name="Рисунок 3" descr="K2SO4-3wtCu_eksper_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48" y="4365104"/>
            <a:ext cx="1964084" cy="187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2" name="Рисунок 2" descr="K2SO4-3wtCu_eksper_K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90" y="4190593"/>
            <a:ext cx="2010436" cy="19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Рисунок 1" descr="K2SO4-3wtCu_eksper_K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822" y="4082531"/>
            <a:ext cx="2024993" cy="208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2674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-35496" y="621216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Fig. 4.</a:t>
            </a:r>
            <a:r>
              <a:rPr kumimoji="0" lang="en-A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Coordination environment and interatomic distances of Me-O in the structure of K</a:t>
            </a:r>
            <a:r>
              <a:rPr kumimoji="0" lang="en-AU" altLang="ru-RU" sz="1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A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kumimoji="0" lang="en-AU" altLang="ru-RU" sz="1200" b="0" i="0" u="none" strike="noStrike" cap="none" normalizeH="0" baseline="-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A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:Cu</a:t>
            </a:r>
            <a:r>
              <a:rPr kumimoji="0" lang="en-AU" altLang="ru-RU" sz="12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2+</a:t>
            </a:r>
            <a:r>
              <a:rPr kumimoji="0" lang="en-A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crystals.</a:t>
            </a:r>
            <a:endParaRPr kumimoji="0" lang="en-A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Запись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2963" y="1147763"/>
            <a:ext cx="487362" cy="487362"/>
          </a:xfrm>
          <a:prstGeom prst="rect">
            <a:avLst/>
          </a:prstGeom>
        </p:spPr>
      </p:pic>
      <p:pic>
        <p:nvPicPr>
          <p:cNvPr id="3" name="Запись (5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5188" y="51562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332656"/>
            <a:ext cx="493204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z="3200" dirty="0" err="1"/>
              <a:t>Refractive</a:t>
            </a:r>
            <a:r>
              <a:rPr lang="pl-PL" sz="3200" dirty="0"/>
              <a:t> </a:t>
            </a:r>
            <a:r>
              <a:rPr lang="en-US" sz="3200" dirty="0" smtClean="0"/>
              <a:t>parameters</a:t>
            </a:r>
            <a:endParaRPr lang="ru-RU" sz="32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593865"/>
              </p:ext>
            </p:extLst>
          </p:nvPr>
        </p:nvGraphicFramePr>
        <p:xfrm>
          <a:off x="971600" y="914780"/>
          <a:ext cx="7344817" cy="4317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0080"/>
                <a:gridCol w="1244856"/>
                <a:gridCol w="1214792"/>
                <a:gridCol w="930393"/>
                <a:gridCol w="1130284"/>
                <a:gridCol w="1164412"/>
              </a:tblGrid>
              <a:tr h="3175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B</a:t>
                      </a:r>
                      <a:r>
                        <a:rPr lang="en-US" sz="1200" baseline="-25000" dirty="0">
                          <a:solidFill>
                            <a:schemeClr val="accent1"/>
                          </a:solidFill>
                          <a:effectLst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, 10</a:t>
                      </a:r>
                      <a:r>
                        <a:rPr lang="ru-RU" sz="1200" baseline="30000" dirty="0">
                          <a:solidFill>
                            <a:schemeClr val="accent1"/>
                          </a:solidFill>
                          <a:effectLst/>
                        </a:rPr>
                        <a:t>-6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nm</a:t>
                      </a:r>
                      <a:r>
                        <a:rPr lang="ru-RU" sz="1200" baseline="30000" dirty="0" smtClean="0">
                          <a:solidFill>
                            <a:schemeClr val="accent1"/>
                          </a:solidFill>
                          <a:effectLst/>
                        </a:rPr>
                        <a:t>-2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B</a:t>
                      </a:r>
                      <a:r>
                        <a:rPr lang="en-US" sz="1200" baseline="-25000" dirty="0">
                          <a:solidFill>
                            <a:schemeClr val="accent1"/>
                          </a:solidFill>
                          <a:effectLst/>
                        </a:rPr>
                        <a:t>i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′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, 10</a:t>
                      </a:r>
                      <a:r>
                        <a:rPr lang="ru-RU" sz="1200" baseline="30000" dirty="0">
                          <a:solidFill>
                            <a:schemeClr val="accent1"/>
                          </a:solidFill>
                          <a:effectLst/>
                        </a:rPr>
                        <a:t>-9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nm</a:t>
                      </a:r>
                      <a:r>
                        <a:rPr lang="ru-RU" sz="1200" baseline="30000" dirty="0" smtClean="0">
                          <a:solidFill>
                            <a:schemeClr val="accent1"/>
                          </a:solidFill>
                          <a:effectLst/>
                        </a:rPr>
                        <a:t>-2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accent1"/>
                          </a:solidFill>
                          <a:effectLst/>
                        </a:rPr>
                        <a:t>λ</a:t>
                      </a:r>
                      <a:r>
                        <a:rPr lang="en-US" sz="1200" baseline="-25000" dirty="0">
                          <a:solidFill>
                            <a:schemeClr val="accent1"/>
                          </a:solidFill>
                          <a:effectLst/>
                        </a:rPr>
                        <a:t>0i</a:t>
                      </a:r>
                      <a:r>
                        <a:rPr lang="ru-RU" sz="1200" dirty="0" smtClean="0">
                          <a:solidFill>
                            <a:schemeClr val="accent1"/>
                          </a:solidFill>
                          <a:effectLst/>
                        </a:rPr>
                        <a:t>,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 nm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R</a:t>
                      </a:r>
                      <a:r>
                        <a:rPr lang="en-US" sz="1200" baseline="-25000" dirty="0" err="1">
                          <a:solidFill>
                            <a:schemeClr val="accent1"/>
                          </a:solidFill>
                          <a:effectLst/>
                        </a:rPr>
                        <a:t>i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,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10</a:t>
                      </a:r>
                      <a:r>
                        <a:rPr lang="ru-RU" sz="1200" baseline="30000" dirty="0">
                          <a:solidFill>
                            <a:schemeClr val="accent1"/>
                          </a:solidFill>
                          <a:effectLst/>
                        </a:rPr>
                        <a:t>-6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m</a:t>
                      </a:r>
                      <a:r>
                        <a:rPr lang="ru-RU" sz="1200" baseline="30000" dirty="0" smtClean="0">
                          <a:solidFill>
                            <a:schemeClr val="accent1"/>
                          </a:solidFill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α</a:t>
                      </a:r>
                      <a:r>
                        <a:rPr lang="en-US" sz="1200" baseline="-25000" dirty="0" err="1">
                          <a:solidFill>
                            <a:schemeClr val="accent1"/>
                          </a:solidFill>
                          <a:effectLst/>
                        </a:rPr>
                        <a:t>i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,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 10</a:t>
                      </a:r>
                      <a:r>
                        <a:rPr lang="ru-RU" sz="1200" baseline="30000" dirty="0">
                          <a:solidFill>
                            <a:schemeClr val="accent1"/>
                          </a:solidFill>
                          <a:effectLst/>
                        </a:rPr>
                        <a:t>-24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cm</a:t>
                      </a:r>
                      <a:r>
                        <a:rPr lang="ru-RU" sz="1200" baseline="30000" dirty="0" smtClean="0">
                          <a:solidFill>
                            <a:schemeClr val="accent1"/>
                          </a:solidFill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X 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(pure)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148.033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6.738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90.322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19.217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6</a:t>
                      </a: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3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accent1"/>
                          </a:solidFill>
                          <a:effectLst/>
                        </a:rPr>
                        <a:t>X (Cu wt 1.7%)</a:t>
                      </a:r>
                      <a:endParaRPr lang="ru-RU" sz="100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142.</a:t>
                      </a:r>
                      <a:r>
                        <a:rPr lang="ru-RU" sz="1200">
                          <a:effectLst/>
                        </a:rPr>
                        <a:t>961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</a:t>
                      </a:r>
                      <a:r>
                        <a:rPr lang="ru-RU" sz="1200">
                          <a:effectLst/>
                        </a:rPr>
                        <a:t>610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</a:t>
                      </a:r>
                      <a:r>
                        <a:rPr lang="ru-RU" sz="1200">
                          <a:effectLst/>
                        </a:rPr>
                        <a:t>734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19.1</a:t>
                      </a:r>
                      <a:r>
                        <a:rPr lang="ru-RU" sz="1200">
                          <a:effectLst/>
                        </a:rPr>
                        <a:t>85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7.609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93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X (Cu 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wt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 3%)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135.432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2.195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94.046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19.1</a:t>
                      </a:r>
                      <a:r>
                        <a:rPr lang="ru-RU" sz="1200">
                          <a:effectLst/>
                        </a:rPr>
                        <a:t>58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7.599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Y 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(pure)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r>
                        <a:rPr lang="en-US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527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6.</a:t>
                      </a:r>
                      <a:r>
                        <a:rPr lang="en-US" sz="1200">
                          <a:effectLst/>
                        </a:rPr>
                        <a:t>137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90.329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</a:t>
                      </a:r>
                      <a:r>
                        <a:rPr lang="ru-RU" sz="1200">
                          <a:effectLst/>
                        </a:rPr>
                        <a:t>164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r>
                        <a:rPr lang="ru-RU" sz="1200">
                          <a:effectLst/>
                        </a:rPr>
                        <a:t>.601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55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Y (Cu 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wt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 1.7%)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142.</a:t>
                      </a:r>
                      <a:r>
                        <a:rPr lang="ru-RU" sz="1200" dirty="0">
                          <a:effectLst/>
                        </a:rPr>
                        <a:t>757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</a:t>
                      </a:r>
                      <a:r>
                        <a:rPr lang="ru-RU" sz="1200">
                          <a:effectLst/>
                        </a:rPr>
                        <a:t>742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</a:t>
                      </a:r>
                      <a:r>
                        <a:rPr lang="ru-RU" sz="1200">
                          <a:effectLst/>
                        </a:rPr>
                        <a:t>673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581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19.1</a:t>
                      </a:r>
                      <a:r>
                        <a:rPr lang="ru-RU" sz="1200" dirty="0">
                          <a:effectLst/>
                        </a:rPr>
                        <a:t>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7.59</a:t>
                      </a: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95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Y (Cu 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wt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 3%)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134.921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1.504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94.096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19.12</a:t>
                      </a: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7,586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Z </a:t>
                      </a: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(pure)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146.17</a:t>
                      </a: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4.576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91.130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</a:t>
                      </a:r>
                      <a:r>
                        <a:rPr lang="ru-RU" sz="1200">
                          <a:effectLst/>
                        </a:rPr>
                        <a:t>295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7.653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28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Z (Cu 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wt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 1.7%)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140.231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2.217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92.</a:t>
                      </a:r>
                      <a:r>
                        <a:rPr lang="ru-RU" sz="1200">
                          <a:effectLst/>
                        </a:rPr>
                        <a:t>859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19.2</a:t>
                      </a:r>
                      <a:r>
                        <a:rPr lang="ru-RU" sz="1200">
                          <a:effectLst/>
                        </a:rPr>
                        <a:t>69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7.643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Z (Cu 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wt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 3%)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134.</a:t>
                      </a:r>
                      <a:r>
                        <a:rPr lang="ru-RU" sz="1200">
                          <a:effectLst/>
                        </a:rPr>
                        <a:t>597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0.608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94.657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</a:t>
                      </a:r>
                      <a:r>
                        <a:rPr lang="ru-RU" sz="1200">
                          <a:effectLst/>
                        </a:rPr>
                        <a:t>263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7.6</a:t>
                      </a:r>
                      <a:r>
                        <a:rPr lang="ru-RU" sz="1200" dirty="0">
                          <a:effectLst/>
                        </a:rPr>
                        <a:t>40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45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a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uk-UA" sz="1200" dirty="0">
                          <a:effectLst/>
                        </a:rPr>
                        <a:t> Å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uk-UA" sz="1200" dirty="0">
                          <a:effectLst/>
                        </a:rPr>
                        <a:t> Å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uk-UA" sz="1200" dirty="0">
                          <a:effectLst/>
                        </a:rPr>
                        <a:t> Å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V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uk-UA" sz="1200" dirty="0">
                          <a:effectLst/>
                        </a:rPr>
                        <a:t> Å</a:t>
                      </a:r>
                      <a:r>
                        <a:rPr lang="en-US" sz="1200" baseline="300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density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ρ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en-US" sz="1200" dirty="0" smtClean="0">
                          <a:effectLst/>
                        </a:rPr>
                        <a:t>g</a:t>
                      </a:r>
                      <a:r>
                        <a:rPr lang="ru-RU" sz="1200" dirty="0" smtClean="0">
                          <a:effectLst/>
                        </a:rPr>
                        <a:t>/</a:t>
                      </a:r>
                      <a:r>
                        <a:rPr lang="en-US" sz="1200" dirty="0" smtClean="0">
                          <a:effectLst/>
                        </a:rPr>
                        <a:t>cm</a:t>
                      </a:r>
                      <a:r>
                        <a:rPr lang="ru-RU" sz="1200" baseline="30000" dirty="0" smtClean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accent1"/>
                          </a:solidFill>
                          <a:effectLst/>
                        </a:rPr>
                        <a:t>pure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7.4776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5.7704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10.0712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434.56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66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Cu 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wt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 1.7%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7.4773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5.7716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10.0738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434.74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2.649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Cu </a:t>
                      </a:r>
                      <a:r>
                        <a:rPr lang="en-US" sz="1200" dirty="0" err="1">
                          <a:solidFill>
                            <a:schemeClr val="accent1"/>
                          </a:solidFill>
                          <a:effectLst/>
                        </a:rPr>
                        <a:t>wt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.</a:t>
                      </a:r>
                      <a:r>
                        <a:rPr lang="ru-RU" sz="1200" dirty="0">
                          <a:solidFill>
                            <a:schemeClr val="accent1"/>
                          </a:solidFill>
                          <a:effectLst/>
                        </a:rPr>
                        <a:t>0</a:t>
                      </a:r>
                      <a:r>
                        <a:rPr lang="en-US" sz="1200" dirty="0">
                          <a:solidFill>
                            <a:schemeClr val="accent1"/>
                          </a:solidFill>
                          <a:effectLst/>
                        </a:rPr>
                        <a:t>%</a:t>
                      </a:r>
                      <a:endParaRPr lang="ru-RU" sz="1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7.4777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5.7717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10.0735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434.76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2.641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355266"/>
              </p:ext>
            </p:extLst>
          </p:nvPr>
        </p:nvGraphicFramePr>
        <p:xfrm>
          <a:off x="1724491" y="5229200"/>
          <a:ext cx="5871845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8885"/>
                <a:gridCol w="772160"/>
                <a:gridCol w="772160"/>
                <a:gridCol w="772160"/>
                <a:gridCol w="772160"/>
                <a:gridCol w="772160"/>
                <a:gridCol w="77216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</a:rPr>
                        <a:t>n</a:t>
                      </a:r>
                      <a:r>
                        <a:rPr lang="ru-RU" sz="1200" i="1" baseline="-25000">
                          <a:effectLst/>
                        </a:rPr>
                        <a:t>1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effectLst/>
                        </a:rPr>
                        <a:t>n</a:t>
                      </a:r>
                      <a:r>
                        <a:rPr lang="ru-RU" sz="1200" i="1" baseline="-25000">
                          <a:effectLst/>
                        </a:rPr>
                        <a:t>2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effectLst/>
                        </a:rPr>
                        <a:t>n</a:t>
                      </a:r>
                      <a:r>
                        <a:rPr lang="en-US" sz="1200" i="1" baseline="-25000">
                          <a:effectLst/>
                        </a:rPr>
                        <a:t>3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effectLst/>
                        </a:rPr>
                        <a:t>n</a:t>
                      </a:r>
                      <a:r>
                        <a:rPr lang="en-US" sz="1200" i="1" baseline="-25000">
                          <a:effectLst/>
                        </a:rPr>
                        <a:t>4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>
                          <a:effectLst/>
                        </a:rPr>
                        <a:t>n</a:t>
                      </a:r>
                      <a:r>
                        <a:rPr lang="en-US" sz="1200" i="1" baseline="-25000">
                          <a:effectLst/>
                        </a:rPr>
                        <a:t>5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n</a:t>
                      </a:r>
                      <a:r>
                        <a:rPr lang="ru-RU" sz="1200" i="1" baseline="-25000" dirty="0">
                          <a:effectLst/>
                        </a:rPr>
                        <a:t>6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Pure crystal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4959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34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46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40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 wt</a:t>
                      </a:r>
                      <a:r>
                        <a:rPr lang="ru-RU" sz="1200">
                          <a:effectLst/>
                        </a:rPr>
                        <a:t> </a:t>
                      </a:r>
                      <a:r>
                        <a:rPr lang="uk-UA" sz="1200">
                          <a:effectLst/>
                        </a:rPr>
                        <a:t>= 1.7%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495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37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Cu wt</a:t>
                      </a:r>
                      <a:r>
                        <a:rPr lang="ru-RU" sz="1200">
                          <a:effectLst/>
                        </a:rPr>
                        <a:t> </a:t>
                      </a:r>
                      <a:r>
                        <a:rPr lang="uk-UA" sz="1200">
                          <a:effectLst/>
                        </a:rPr>
                        <a:t>= </a:t>
                      </a:r>
                      <a:r>
                        <a:rPr lang="en-US" sz="1200">
                          <a:effectLst/>
                        </a:rPr>
                        <a:t>3</a:t>
                      </a:r>
                      <a:r>
                        <a:rPr lang="uk-UA" sz="1200">
                          <a:effectLst/>
                        </a:rPr>
                        <a:t>.</a:t>
                      </a:r>
                      <a:r>
                        <a:rPr lang="en-US" sz="1200">
                          <a:effectLst/>
                        </a:rPr>
                        <a:t>0</a:t>
                      </a:r>
                      <a:r>
                        <a:rPr lang="uk-UA" sz="1200">
                          <a:effectLst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44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02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07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pl-PL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49</a:t>
                      </a:r>
                      <a:r>
                        <a:rPr lang="en-US" sz="1200">
                          <a:effectLst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r>
                        <a:rPr lang="pl-PL" sz="1200" dirty="0">
                          <a:effectLst/>
                        </a:rPr>
                        <a:t>.</a:t>
                      </a:r>
                      <a:r>
                        <a:rPr lang="ru-RU" sz="1200" dirty="0">
                          <a:effectLst/>
                        </a:rPr>
                        <a:t>49</a:t>
                      </a:r>
                      <a:r>
                        <a:rPr lang="en-US" sz="1200" dirty="0">
                          <a:effectLst/>
                        </a:rPr>
                        <a:t>23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Запись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434" y="1196752"/>
            <a:ext cx="487362" cy="487363"/>
          </a:xfrm>
          <a:prstGeom prst="rect">
            <a:avLst/>
          </a:prstGeom>
        </p:spPr>
      </p:pic>
      <p:pic>
        <p:nvPicPr>
          <p:cNvPr id="9" name="Запись (7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919" y="550435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08520" y="404664"/>
            <a:ext cx="6300192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z="3200" dirty="0" smtClean="0"/>
              <a:t>Piezo-optical coefficients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3678" y="5138028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/>
              <a:t>Spectral</a:t>
            </a:r>
            <a:r>
              <a:rPr lang="ru-RU" sz="1400" dirty="0"/>
              <a:t> </a:t>
            </a:r>
            <a:r>
              <a:rPr lang="ru-RU" sz="1400" dirty="0" err="1"/>
              <a:t>dependences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ru-RU" sz="1400" dirty="0" err="1"/>
              <a:t>combined</a:t>
            </a:r>
            <a:r>
              <a:rPr lang="ru-RU" sz="1400" dirty="0"/>
              <a:t> </a:t>
            </a:r>
            <a:r>
              <a:rPr lang="ru-RU" sz="1400" dirty="0" err="1"/>
              <a:t>piezo-optical</a:t>
            </a:r>
            <a:r>
              <a:rPr lang="ru-RU" sz="1400" dirty="0"/>
              <a:t> </a:t>
            </a:r>
            <a:r>
              <a:rPr lang="ru-RU" sz="1400" dirty="0" err="1"/>
              <a:t>constants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K</a:t>
            </a:r>
            <a:r>
              <a:rPr lang="ru-RU" sz="1400" baseline="-25000" dirty="0"/>
              <a:t>2</a:t>
            </a:r>
            <a:r>
              <a:rPr lang="ru-RU" sz="1400" dirty="0"/>
              <a:t>SO</a:t>
            </a:r>
            <a:r>
              <a:rPr lang="ru-RU" sz="1400" baseline="-25000" dirty="0"/>
              <a:t>4</a:t>
            </a:r>
            <a:r>
              <a:rPr lang="ru-RU" sz="1400" dirty="0"/>
              <a:t> (</a:t>
            </a:r>
            <a:r>
              <a:rPr lang="ru-RU" sz="1400" dirty="0" err="1"/>
              <a:t>Cu</a:t>
            </a:r>
            <a:r>
              <a:rPr lang="ru-RU" sz="1400" dirty="0"/>
              <a:t> </a:t>
            </a:r>
            <a:r>
              <a:rPr lang="ru-RU" sz="1400" dirty="0" err="1"/>
              <a:t>wt</a:t>
            </a:r>
            <a:r>
              <a:rPr lang="ru-RU" sz="1400" dirty="0"/>
              <a:t> 3</a:t>
            </a:r>
            <a:r>
              <a:rPr lang="ru-RU" sz="1400" dirty="0" smtClean="0"/>
              <a:t>%)</a:t>
            </a:r>
            <a:r>
              <a:rPr lang="en-US" sz="1400" dirty="0" smtClean="0"/>
              <a:t> </a:t>
            </a:r>
            <a:r>
              <a:rPr lang="ru-RU" sz="1400" dirty="0" err="1" smtClean="0"/>
              <a:t>crystals</a:t>
            </a:r>
            <a:r>
              <a:rPr lang="ru-RU" sz="1400" dirty="0" smtClean="0"/>
              <a:t> </a:t>
            </a:r>
            <a:r>
              <a:rPr lang="ru-RU" sz="1400" dirty="0" err="1"/>
              <a:t>at</a:t>
            </a:r>
            <a:r>
              <a:rPr lang="ru-RU" sz="1400" dirty="0"/>
              <a:t> </a:t>
            </a:r>
            <a:r>
              <a:rPr lang="ru-RU" sz="1400" dirty="0" err="1"/>
              <a:t>room</a:t>
            </a:r>
            <a:r>
              <a:rPr lang="ru-RU" sz="1400" dirty="0"/>
              <a:t> </a:t>
            </a:r>
            <a:r>
              <a:rPr lang="ru-RU" sz="1400" dirty="0" err="1" smtClean="0"/>
              <a:t>temperature</a:t>
            </a:r>
            <a:r>
              <a:rPr lang="en-US" sz="1400" dirty="0" smtClean="0"/>
              <a:t> </a:t>
            </a:r>
            <a:r>
              <a:rPr lang="ru-RU" sz="1400" dirty="0" smtClean="0"/>
              <a:t>: </a:t>
            </a:r>
            <a:r>
              <a:rPr lang="ru-RU" sz="1400" dirty="0"/>
              <a:t>1 – π</a:t>
            </a:r>
            <a:r>
              <a:rPr lang="ru-RU" sz="1400" baseline="-25000" dirty="0"/>
              <a:t>12</a:t>
            </a:r>
            <a:r>
              <a:rPr lang="ru-RU" sz="1400" baseline="30000" dirty="0"/>
              <a:t>0</a:t>
            </a:r>
            <a:r>
              <a:rPr lang="ru-RU" sz="1400" dirty="0"/>
              <a:t>; 2 – π</a:t>
            </a:r>
            <a:r>
              <a:rPr lang="ru-RU" sz="1400" baseline="-25000" dirty="0"/>
              <a:t>23</a:t>
            </a:r>
            <a:r>
              <a:rPr lang="ru-RU" sz="1400" baseline="30000" dirty="0"/>
              <a:t>0</a:t>
            </a:r>
            <a:r>
              <a:rPr lang="ru-RU" sz="1400" dirty="0"/>
              <a:t>; 3 – π</a:t>
            </a:r>
            <a:r>
              <a:rPr lang="ru-RU" sz="1400" baseline="-25000" dirty="0"/>
              <a:t>31</a:t>
            </a:r>
            <a:r>
              <a:rPr lang="ru-RU" sz="1400" baseline="30000" dirty="0"/>
              <a:t>0</a:t>
            </a:r>
            <a:r>
              <a:rPr lang="ru-RU" sz="1400" dirty="0"/>
              <a:t>; 4 – π</a:t>
            </a:r>
            <a:r>
              <a:rPr lang="ru-RU" sz="1400" baseline="-25000" dirty="0"/>
              <a:t>21</a:t>
            </a:r>
            <a:r>
              <a:rPr lang="ru-RU" sz="1400" baseline="30000" dirty="0"/>
              <a:t>0</a:t>
            </a:r>
            <a:r>
              <a:rPr lang="ru-RU" sz="1400" dirty="0"/>
              <a:t>; 5 – π</a:t>
            </a:r>
            <a:r>
              <a:rPr lang="ru-RU" sz="1400" baseline="-25000" dirty="0"/>
              <a:t>32</a:t>
            </a:r>
            <a:r>
              <a:rPr lang="ru-RU" sz="1400" baseline="30000" dirty="0"/>
              <a:t>0</a:t>
            </a:r>
            <a:r>
              <a:rPr lang="ru-RU" sz="1400" dirty="0"/>
              <a:t>; 6 – π</a:t>
            </a:r>
            <a:r>
              <a:rPr lang="ru-RU" sz="1400" baseline="-25000" dirty="0"/>
              <a:t>13</a:t>
            </a:r>
            <a:r>
              <a:rPr lang="ru-RU" sz="1400" baseline="30000" dirty="0"/>
              <a:t>0</a:t>
            </a:r>
            <a:endParaRPr lang="ru-RU" sz="1400" dirty="0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79512" y="5348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655129"/>
              </p:ext>
            </p:extLst>
          </p:nvPr>
        </p:nvGraphicFramePr>
        <p:xfrm>
          <a:off x="3316828" y="1322098"/>
          <a:ext cx="5143604" cy="3691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5" name="Graph" r:id="rId7" imgW="40647596" imgH="28574923" progId="Origin50.Graph">
                  <p:embed/>
                </p:oleObj>
              </mc:Choice>
              <mc:Fallback>
                <p:oleObj name="Graph" r:id="rId7" imgW="40647596" imgH="28574923" progId="Origin50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47" t="7269" r="27057" b="23050"/>
                      <a:stretch>
                        <a:fillRect/>
                      </a:stretch>
                    </p:blipFill>
                    <p:spPr bwMode="auto">
                      <a:xfrm>
                        <a:off x="3316828" y="1322098"/>
                        <a:ext cx="5143604" cy="36910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384839"/>
              </p:ext>
            </p:extLst>
          </p:nvPr>
        </p:nvGraphicFramePr>
        <p:xfrm>
          <a:off x="1067374" y="2658660"/>
          <a:ext cx="2036795" cy="63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6" name="Уравнение" r:id="rId9" imgW="1358310" imgH="431613" progId="Equation.3">
                  <p:embed/>
                </p:oleObj>
              </mc:Choice>
              <mc:Fallback>
                <p:oleObj name="Уравнение" r:id="rId9" imgW="135831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374" y="2658660"/>
                        <a:ext cx="2036795" cy="63931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483768" y="3456215"/>
            <a:ext cx="322561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1</a:t>
            </a:r>
          </a:p>
        </p:txBody>
      </p:sp>
      <p:pic>
        <p:nvPicPr>
          <p:cNvPr id="3" name="Запись (8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425" y="2152992"/>
            <a:ext cx="487363" cy="487362"/>
          </a:xfrm>
          <a:prstGeom prst="rect">
            <a:avLst/>
          </a:prstGeom>
        </p:spPr>
      </p:pic>
      <p:pic>
        <p:nvPicPr>
          <p:cNvPr id="5" name="Запись (9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9632" y="43097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252536" y="116632"/>
            <a:ext cx="6300192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z="3200" dirty="0" smtClean="0"/>
              <a:t>Piezo-optical coefficients</a:t>
            </a:r>
            <a:endParaRPr lang="ru-RU" sz="32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840582"/>
              </p:ext>
            </p:extLst>
          </p:nvPr>
        </p:nvGraphicFramePr>
        <p:xfrm>
          <a:off x="1129605" y="4580165"/>
          <a:ext cx="7056785" cy="19451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5017"/>
                <a:gridCol w="534077"/>
                <a:gridCol w="534077"/>
                <a:gridCol w="534788"/>
                <a:gridCol w="534077"/>
                <a:gridCol w="534077"/>
                <a:gridCol w="534788"/>
                <a:gridCol w="534077"/>
                <a:gridCol w="534077"/>
                <a:gridCol w="534788"/>
                <a:gridCol w="534077"/>
                <a:gridCol w="534077"/>
                <a:gridCol w="534788"/>
              </a:tblGrid>
              <a:tr h="391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11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13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31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32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33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dirty="0">
                          <a:effectLst/>
                        </a:rPr>
                        <a:t>π</a:t>
                      </a:r>
                      <a:r>
                        <a:rPr lang="uk-UA" sz="1200" baseline="-25000" dirty="0">
                          <a:effectLst/>
                        </a:rPr>
                        <a:t>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55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>
                          <a:effectLst/>
                        </a:rPr>
                        <a:t>π</a:t>
                      </a:r>
                      <a:r>
                        <a:rPr lang="uk-UA" sz="1200" baseline="-25000">
                          <a:effectLst/>
                        </a:rPr>
                        <a:t>66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0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1,7 %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–</a:t>
                      </a:r>
                      <a:r>
                        <a:rPr lang="uk-UA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–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uk-UA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uk-UA" sz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–2.6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0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3,0 %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–</a:t>
                      </a:r>
                      <a:r>
                        <a:rPr lang="uk-UA" sz="12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–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uk-UA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uk-UA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uk-UA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.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–2.4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14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11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>
                          <a:effectLst/>
                        </a:rPr>
                        <a:t>р</a:t>
                      </a:r>
                      <a:r>
                        <a:rPr lang="uk-UA" sz="1200" i="1" baseline="-25000">
                          <a:effectLst/>
                        </a:rPr>
                        <a:t>12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13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>
                          <a:effectLst/>
                        </a:rPr>
                        <a:t>р</a:t>
                      </a:r>
                      <a:r>
                        <a:rPr lang="uk-UA" sz="1200" i="1" baseline="-25000">
                          <a:effectLst/>
                        </a:rPr>
                        <a:t>21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>
                          <a:effectLst/>
                        </a:rPr>
                        <a:t>р</a:t>
                      </a:r>
                      <a:r>
                        <a:rPr lang="uk-UA" sz="1200" i="1" baseline="-25000">
                          <a:effectLst/>
                        </a:rPr>
                        <a:t>22</a:t>
                      </a:r>
                      <a:endParaRPr lang="ru-RU" sz="10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23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31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32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33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44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55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uk-UA" sz="1200" i="1" dirty="0">
                          <a:effectLst/>
                        </a:rPr>
                        <a:t>р</a:t>
                      </a:r>
                      <a:r>
                        <a:rPr lang="uk-UA" sz="1200" i="1" baseline="-25000" dirty="0">
                          <a:effectLst/>
                        </a:rPr>
                        <a:t>66</a:t>
                      </a:r>
                      <a:endParaRPr lang="ru-RU" sz="10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8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uk-UA" sz="1200">
                          <a:effectLst/>
                        </a:rPr>
                        <a:t>1,7 %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0.0</a:t>
                      </a: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</a:t>
                      </a:r>
                      <a:r>
                        <a:rPr lang="ru-RU" sz="1200">
                          <a:effectLst/>
                        </a:rPr>
                        <a:t>28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–0.0</a:t>
                      </a: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05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uk-UA" sz="1200">
                          <a:effectLst/>
                        </a:rPr>
                        <a:t>3,0 %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0.0</a:t>
                      </a: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</a:t>
                      </a: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0.1</a:t>
                      </a: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>
                          <a:effectLst/>
                        </a:rPr>
                        <a:t>0.0</a:t>
                      </a: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–0.0</a:t>
                      </a: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489508"/>
              </p:ext>
            </p:extLst>
          </p:nvPr>
        </p:nvGraphicFramePr>
        <p:xfrm>
          <a:off x="971600" y="2206399"/>
          <a:ext cx="415290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2" r:id="rId7" imgW="4025900" imgH="457200" progId="Equation.3">
                  <p:embed/>
                </p:oleObj>
              </mc:Choice>
              <mc:Fallback>
                <p:oleObj r:id="rId7" imgW="40259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206399"/>
                        <a:ext cx="4152900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001898"/>
              </p:ext>
            </p:extLst>
          </p:nvPr>
        </p:nvGraphicFramePr>
        <p:xfrm>
          <a:off x="971600" y="2683857"/>
          <a:ext cx="409892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3" r:id="rId9" imgW="3962400" imgH="431800" progId="Equation.DSMT4">
                  <p:embed/>
                </p:oleObj>
              </mc:Choice>
              <mc:Fallback>
                <p:oleObj r:id="rId9" imgW="3962400" imgH="431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683857"/>
                        <a:ext cx="4098925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164641"/>
              </p:ext>
            </p:extLst>
          </p:nvPr>
        </p:nvGraphicFramePr>
        <p:xfrm>
          <a:off x="971600" y="3138149"/>
          <a:ext cx="4213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4" r:id="rId11" imgW="4000500" imgH="431800" progId="Equation.DSMT4">
                  <p:embed/>
                </p:oleObj>
              </mc:Choice>
              <mc:Fallback>
                <p:oleObj r:id="rId11" imgW="40005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38149"/>
                        <a:ext cx="42132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467874"/>
              </p:ext>
            </p:extLst>
          </p:nvPr>
        </p:nvGraphicFramePr>
        <p:xfrm>
          <a:off x="683568" y="3846099"/>
          <a:ext cx="13033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5" r:id="rId13" imgW="1231366" imgH="507780" progId="Equation.DSMT4">
                  <p:embed/>
                </p:oleObj>
              </mc:Choice>
              <mc:Fallback>
                <p:oleObj r:id="rId13" imgW="1231366" imgH="5077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3846099"/>
                        <a:ext cx="1303338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943713"/>
              </p:ext>
            </p:extLst>
          </p:nvPr>
        </p:nvGraphicFramePr>
        <p:xfrm>
          <a:off x="2195736" y="3846100"/>
          <a:ext cx="130333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6" r:id="rId15" imgW="1231366" imgH="507780" progId="Equation.DSMT4">
                  <p:embed/>
                </p:oleObj>
              </mc:Choice>
              <mc:Fallback>
                <p:oleObj r:id="rId15" imgW="1231366" imgH="5077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3846100"/>
                        <a:ext cx="1303338" cy="541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206837"/>
              </p:ext>
            </p:extLst>
          </p:nvPr>
        </p:nvGraphicFramePr>
        <p:xfrm>
          <a:off x="3707904" y="3846099"/>
          <a:ext cx="1325563" cy="54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07" r:id="rId17" imgW="1231366" imgH="507780" progId="Equation.DSMT4">
                  <p:embed/>
                </p:oleObj>
              </mc:Choice>
              <mc:Fallback>
                <p:oleObj r:id="rId17" imgW="1231366" imgH="5077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3846099"/>
                        <a:ext cx="1325563" cy="54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607928" y="3752050"/>
            <a:ext cx="4923003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125620" y="1867157"/>
            <a:ext cx="2119491" cy="27699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Newton-Regular"/>
              </a:rPr>
              <a:t>R</a:t>
            </a:r>
            <a:r>
              <a:rPr lang="pl-PL" sz="1200" dirty="0" err="1" smtClean="0">
                <a:latin typeface="Newton-Regular"/>
              </a:rPr>
              <a:t>otational</a:t>
            </a:r>
            <a:r>
              <a:rPr lang="pl-PL" sz="1200" dirty="0" smtClean="0">
                <a:latin typeface="Newton-Regular"/>
              </a:rPr>
              <a:t>–</a:t>
            </a:r>
            <a:r>
              <a:rPr lang="pl-PL" sz="1200" dirty="0" err="1" smtClean="0">
                <a:latin typeface="Newton-Regular"/>
              </a:rPr>
              <a:t>shift</a:t>
            </a:r>
            <a:r>
              <a:rPr lang="pl-PL" sz="1200" dirty="0" smtClean="0">
                <a:latin typeface="Newton-Regular"/>
              </a:rPr>
              <a:t> </a:t>
            </a:r>
            <a:r>
              <a:rPr lang="pl-PL" sz="1200" dirty="0" err="1">
                <a:latin typeface="Newton-Regular"/>
              </a:rPr>
              <a:t>components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11434" y="1806114"/>
            <a:ext cx="5012693" cy="17891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877038" y="2908488"/>
            <a:ext cx="2799418" cy="1528624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Aft>
                <a:spcPts val="0"/>
              </a:spcAft>
            </a:pP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200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π</a:t>
            </a:r>
            <a:r>
              <a:rPr lang="ru-RU" sz="1200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200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ru-RU" sz="1200" i="1" spc="60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sz="1200" spc="6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22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32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 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π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 </a:t>
            </a: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1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2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uk-UA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π</a:t>
            </a:r>
            <a:r>
              <a:rPr lang="uk-UA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44 </a:t>
            </a:r>
            <a:r>
              <a:rPr lang="uk-UA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2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44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369281" y="2206399"/>
            <a:ext cx="282839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352038" y="2693091"/>
            <a:ext cx="30008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352038" y="3149116"/>
            <a:ext cx="30008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5148064" y="3883381"/>
            <a:ext cx="30008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316416" y="4018105"/>
            <a:ext cx="30008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524328" y="1475492"/>
            <a:ext cx="30008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43608" y="957726"/>
            <a:ext cx="7393678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Pockels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relations    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uk-UA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uk-UA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2(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im</a:t>
            </a:r>
            <a:r>
              <a:rPr lang="uk-UA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uk-UA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i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(</a:t>
            </a:r>
            <a:r>
              <a:rPr lang="en-US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j, 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1, 2, 3)</a:t>
            </a:r>
            <a:endParaRPr lang="ru-RU" dirty="0"/>
          </a:p>
        </p:txBody>
      </p:sp>
      <p:pic>
        <p:nvPicPr>
          <p:cNvPr id="7" name="Запись (10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9886" y="882933"/>
            <a:ext cx="487363" cy="487363"/>
          </a:xfrm>
          <a:prstGeom prst="rect">
            <a:avLst/>
          </a:prstGeom>
        </p:spPr>
      </p:pic>
      <p:pic>
        <p:nvPicPr>
          <p:cNvPr id="13" name="Запись (1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4246" y="479715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379919"/>
              </p:ext>
            </p:extLst>
          </p:nvPr>
        </p:nvGraphicFramePr>
        <p:xfrm>
          <a:off x="4139952" y="1069194"/>
          <a:ext cx="1008112" cy="631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5" r:id="rId5" imgW="736600" imgH="457200" progId="Equation.DSMT4">
                  <p:embed/>
                </p:oleObj>
              </mc:Choice>
              <mc:Fallback>
                <p:oleObj r:id="rId5" imgW="7366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1069194"/>
                        <a:ext cx="1008112" cy="63161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2019036"/>
            <a:ext cx="7920880" cy="2800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 = 2660 k</a:t>
            </a:r>
            <a:r>
              <a:rPr kumimoji="0" lang="pl-PL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pl-PL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ru-RU" altLang="ru-RU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max(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altLang="ru-RU" sz="1600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kumimoji="0" lang="en-US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1.4934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ijkl</a:t>
            </a: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en-US" altLang="ru-RU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ijkl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components of the elastic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stiffness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tensor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unit vector components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component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altLang="ru-RU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ru-RU" sz="16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unit </a:t>
            </a:r>
            <a:r>
              <a:rPr lang="pl-PL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transversal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 </a:t>
            </a:r>
          </a:p>
          <a:p>
            <a:endParaRPr kumimoji="0" lang="en-US" altLang="ru-RU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altLang="ru-RU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ru-RU" altLang="ru-RU" sz="16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4292 </a:t>
            </a:r>
            <a:r>
              <a:rPr kumimoji="0" lang="pl-PL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pl-PL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412" y="260648"/>
            <a:ext cx="4767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A</a:t>
            </a:r>
            <a:r>
              <a:rPr lang="pl-PL" sz="3200" dirty="0" err="1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coustooptical</a:t>
            </a:r>
            <a:r>
              <a:rPr lang="pl-PL" sz="3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 </a:t>
            </a:r>
            <a:r>
              <a:rPr lang="pl-PL" sz="3200" dirty="0" err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efficiency</a:t>
            </a:r>
            <a:endParaRPr lang="ru-RU" sz="32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99892" y="5297488"/>
            <a:ext cx="2088232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36172" y="5311730"/>
            <a:ext cx="2215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i="1" dirty="0">
                <a:ea typeface="Times New Roman" panose="02020603050405020304" pitchFamily="18" charset="0"/>
              </a:rPr>
              <a:t>М</a:t>
            </a:r>
            <a:r>
              <a:rPr lang="ru-RU" altLang="ru-RU" baseline="-30000" dirty="0">
                <a:ea typeface="Times New Roman" panose="02020603050405020304" pitchFamily="18" charset="0"/>
              </a:rPr>
              <a:t>2</a:t>
            </a:r>
            <a:r>
              <a:rPr lang="ru-RU" altLang="ru-RU" dirty="0">
                <a:ea typeface="Times New Roman" panose="02020603050405020304" pitchFamily="18" charset="0"/>
              </a:rPr>
              <a:t> = 4.8×10</a:t>
            </a:r>
            <a:r>
              <a:rPr lang="ru-RU" altLang="ru-RU" baseline="30000" dirty="0">
                <a:ea typeface="Times New Roman" panose="02020603050405020304" pitchFamily="18" charset="0"/>
              </a:rPr>
              <a:t>–15</a:t>
            </a:r>
            <a:r>
              <a:rPr lang="ru-RU" altLang="ru-RU" dirty="0">
                <a:ea typeface="Times New Roman" panose="02020603050405020304" pitchFamily="18" charset="0"/>
              </a:rPr>
              <a:t> </a:t>
            </a:r>
            <a:r>
              <a:rPr lang="pl-PL" altLang="ru-RU" dirty="0">
                <a:ea typeface="Times New Roman" panose="02020603050405020304" pitchFamily="18" charset="0"/>
              </a:rPr>
              <a:t>s</a:t>
            </a:r>
            <a:r>
              <a:rPr lang="ru-RU" altLang="ru-RU" baseline="30000" dirty="0">
                <a:ea typeface="Times New Roman" panose="02020603050405020304" pitchFamily="18" charset="0"/>
              </a:rPr>
              <a:t>3</a:t>
            </a:r>
            <a:r>
              <a:rPr lang="ru-RU" altLang="ru-RU" dirty="0">
                <a:ea typeface="Times New Roman" panose="02020603050405020304" pitchFamily="18" charset="0"/>
              </a:rPr>
              <a:t>/</a:t>
            </a:r>
            <a:r>
              <a:rPr lang="ru-RU" altLang="ru-RU" dirty="0" err="1">
                <a:ea typeface="Times New Roman" panose="02020603050405020304" pitchFamily="18" charset="0"/>
              </a:rPr>
              <a:t>kg</a:t>
            </a:r>
            <a:r>
              <a:rPr lang="ru-RU" altLang="ru-RU" dirty="0"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88042" y="1187460"/>
            <a:ext cx="30008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8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2987660"/>
            <a:ext cx="300082" cy="36933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9</a:t>
            </a:r>
            <a:endParaRPr lang="ru-RU" dirty="0"/>
          </a:p>
        </p:txBody>
      </p:sp>
      <p:pic>
        <p:nvPicPr>
          <p:cNvPr id="3" name="Запись (1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106398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16" y="980728"/>
            <a:ext cx="88204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dependences of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absolute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piezooptic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constants are calculated using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experimentally obtained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dependences of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birefringence of Cu-doped potassium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sulfate crystals under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action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uniaxial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stresses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matrix of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elastooptic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coefficients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crystals is filled using the values of elastic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stiffness coefficients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absolute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piezooptic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elastooptical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effect as well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as the </a:t>
            </a:r>
            <a:r>
              <a:rPr lang="en-US" sz="20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piezooptical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effect is quite noticeable in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doped potassium sulfate crystals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he 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highest values of the 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coefficients are 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at the range from 0.20 to 0.30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maximum values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of the </a:t>
            </a:r>
            <a:r>
              <a:rPr lang="en-US" sz="2000" dirty="0" err="1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acoustooptical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coefficient of Cu-doped potassium 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sulfate crystals are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nearly 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an order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of magnitude 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higher than that of quartz and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strontium borate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, which are suitable for AO light modulation </a:t>
            </a:r>
            <a:r>
              <a:rPr lang="en-US" sz="20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at the </a:t>
            </a:r>
            <a:r>
              <a:rPr lang="en-US" sz="20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ultraviolet spectral range</a:t>
            </a:r>
            <a:endParaRPr lang="pl-PL" sz="2000" dirty="0" smtClean="0"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332656"/>
            <a:ext cx="36004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Conclusions</a:t>
            </a:r>
            <a:endParaRPr lang="ru-RU" sz="3200" dirty="0"/>
          </a:p>
        </p:txBody>
      </p:sp>
      <p:pic>
        <p:nvPicPr>
          <p:cNvPr id="3" name="Запись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5830" y="39377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7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16978</TotalTime>
  <Words>989</Words>
  <Application>Microsoft Office PowerPoint</Application>
  <PresentationFormat>Экран (4:3)</PresentationFormat>
  <Paragraphs>322</Paragraphs>
  <Slides>10</Slides>
  <Notes>0</Notes>
  <HiddenSlides>0</HiddenSlides>
  <MMClips>13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10</vt:i4>
      </vt:variant>
    </vt:vector>
  </HeadingPairs>
  <TitlesOfParts>
    <vt:vector size="26" baseType="lpstr">
      <vt:lpstr>Adobe Caslon Pro</vt:lpstr>
      <vt:lpstr>Arial</vt:lpstr>
      <vt:lpstr>Calibri</vt:lpstr>
      <vt:lpstr>Century Gothic</vt:lpstr>
      <vt:lpstr>Courier New</vt:lpstr>
      <vt:lpstr>Newton-Regular</vt:lpstr>
      <vt:lpstr>Palatino Linotype</vt:lpstr>
      <vt:lpstr>Symbol</vt:lpstr>
      <vt:lpstr>Times New Roman</vt:lpstr>
      <vt:lpstr>Wingdings</vt:lpstr>
      <vt:lpstr>Исполнительная</vt:lpstr>
      <vt:lpstr>Equation.DSMT4</vt:lpstr>
      <vt:lpstr>CorelDraw.Graphic.20</vt:lpstr>
      <vt:lpstr>Graph</vt:lpstr>
      <vt:lpstr>Уравнение</vt:lpstr>
      <vt:lpstr>Microsoft Equation 3.0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Samum</dc:creator>
  <cp:lastModifiedBy>pavloshchepanskyi@gmail.com</cp:lastModifiedBy>
  <cp:revision>460</cp:revision>
  <dcterms:created xsi:type="dcterms:W3CDTF">2013-11-30T21:18:39Z</dcterms:created>
  <dcterms:modified xsi:type="dcterms:W3CDTF">2020-06-16T20:46:16Z</dcterms:modified>
</cp:coreProperties>
</file>