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8" r:id="rId3"/>
    <p:sldId id="279" r:id="rId4"/>
    <p:sldId id="278" r:id="rId5"/>
    <p:sldId id="276" r:id="rId6"/>
    <p:sldId id="274" r:id="rId7"/>
    <p:sldId id="275" r:id="rId8"/>
    <p:sldId id="280" r:id="rId9"/>
    <p:sldId id="277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0683C-539F-4654-A200-F09B870A68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A87E0-C7C2-4B89-85A3-E03898497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26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A87E0-C7C2-4B89-85A3-E0389849763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0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2.m4a"/><Relationship Id="rId7" Type="http://schemas.openxmlformats.org/officeDocument/2006/relationships/oleObject" Target="../embeddings/oleObject2.bin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1.wmf"/><Relationship Id="rId2" Type="http://schemas.microsoft.com/office/2007/relationships/media" Target="../media/media8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616" y="260648"/>
            <a:ext cx="7901807" cy="33112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REFRACTIVE AND SPECTRAL PROPERTIES OF K</a:t>
            </a:r>
            <a:r>
              <a:rPr lang="ru-RU" baseline="-25000" dirty="0" smtClean="0"/>
              <a:t>2</a:t>
            </a:r>
            <a:r>
              <a:rPr lang="en-US" dirty="0" smtClean="0"/>
              <a:t>SO</a:t>
            </a:r>
            <a:r>
              <a:rPr lang="ru-RU" baseline="-25000" dirty="0" smtClean="0"/>
              <a:t>4</a:t>
            </a:r>
            <a:r>
              <a:rPr lang="en-US" dirty="0"/>
              <a:t> </a:t>
            </a:r>
            <a:r>
              <a:rPr lang="en-US" dirty="0" smtClean="0"/>
              <a:t>CRYSTALS DOPED WITH COPPER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99591" y="5383666"/>
            <a:ext cx="7424040" cy="792088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 err="1" smtClean="0">
                <a:solidFill>
                  <a:schemeClr val="bg1"/>
                </a:solidFill>
              </a:rPr>
              <a:t>Vasyl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Stadnyk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u="sng" dirty="0" smtClean="0">
                <a:solidFill>
                  <a:schemeClr val="bg1"/>
                </a:solidFill>
              </a:rPr>
              <a:t>Roman </a:t>
            </a:r>
            <a:r>
              <a:rPr lang="en-US" sz="1800" b="1" u="sng" dirty="0" err="1" smtClean="0">
                <a:solidFill>
                  <a:schemeClr val="bg1"/>
                </a:solidFill>
              </a:rPr>
              <a:t>Matviiv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Pavlo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Shchepanskyi</a:t>
            </a:r>
            <a:r>
              <a:rPr lang="en-US" sz="1800" b="1" dirty="0" smtClean="0">
                <a:solidFill>
                  <a:schemeClr val="bg1"/>
                </a:solidFill>
              </a:rPr>
              <a:t>, Myron </a:t>
            </a:r>
            <a:r>
              <a:rPr lang="en-US" sz="1800" b="1" dirty="0" err="1" smtClean="0">
                <a:solidFill>
                  <a:schemeClr val="bg1"/>
                </a:solidFill>
              </a:rPr>
              <a:t>Rudysh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endParaRPr lang="uk-UA" sz="1800" dirty="0">
              <a:solidFill>
                <a:schemeClr val="bg1"/>
              </a:solidFill>
            </a:endParaRPr>
          </a:p>
        </p:txBody>
      </p:sp>
      <p:pic>
        <p:nvPicPr>
          <p:cNvPr id="3" name="Sli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371442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99" y="3714420"/>
            <a:ext cx="1190625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00034" y="2428868"/>
            <a:ext cx="7885014" cy="985846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 for attention</a:t>
            </a:r>
            <a:r>
              <a:rPr kumimoji="0" lang="uk-UA" sz="55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uk-UA" sz="55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Slide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2541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16740"/>
            <a:ext cx="8247860" cy="31550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Crystals </a:t>
            </a:r>
            <a:r>
              <a:rPr lang="en-US" dirty="0"/>
              <a:t>of potassium sulfate (PS) K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 </a:t>
            </a:r>
            <a:r>
              <a:rPr lang="en-US" dirty="0"/>
              <a:t>are typical representatives of a dielectric crystals and are characterized by a phase transition (PT) at </a:t>
            </a:r>
            <a:r>
              <a:rPr lang="en-US" i="1" dirty="0"/>
              <a:t>T </a:t>
            </a:r>
            <a:r>
              <a:rPr lang="en-US" dirty="0"/>
              <a:t>= 860 K from the center-symmetric </a:t>
            </a:r>
            <a:r>
              <a:rPr lang="en-US" dirty="0" err="1"/>
              <a:t>paraelectric</a:t>
            </a:r>
            <a:r>
              <a:rPr lang="en-US" dirty="0"/>
              <a:t> phase (space group </a:t>
            </a:r>
            <a:r>
              <a:rPr lang="en-US" dirty="0" smtClean="0"/>
              <a:t>symmetry </a:t>
            </a:r>
            <a:r>
              <a:rPr lang="en-US" i="1" dirty="0" smtClean="0"/>
              <a:t> </a:t>
            </a:r>
            <a:r>
              <a:rPr lang="uk-UA" i="1" dirty="0" smtClean="0"/>
              <a:t> </a:t>
            </a:r>
            <a:r>
              <a:rPr lang="en-US" i="1" dirty="0" smtClean="0"/>
              <a:t>           </a:t>
            </a:r>
            <a:r>
              <a:rPr lang="uk-UA" dirty="0" smtClean="0"/>
              <a:t>)</a:t>
            </a:r>
            <a:r>
              <a:rPr lang="en-US" dirty="0" smtClean="0"/>
              <a:t> </a:t>
            </a:r>
            <a:r>
              <a:rPr lang="en-US" dirty="0"/>
              <a:t>to the orthorhombic </a:t>
            </a:r>
            <a:r>
              <a:rPr lang="en-US" dirty="0" err="1"/>
              <a:t>ferroelastic</a:t>
            </a:r>
            <a:r>
              <a:rPr lang="en-US" dirty="0"/>
              <a:t> phase (space group </a:t>
            </a:r>
            <a:r>
              <a:rPr lang="en-US" dirty="0" smtClean="0"/>
              <a:t>symmetry                  )</a:t>
            </a:r>
            <a:r>
              <a:rPr lang="uk-UA" dirty="0" smtClean="0"/>
              <a:t>.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1166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35578"/>
              </p:ext>
            </p:extLst>
          </p:nvPr>
        </p:nvGraphicFramePr>
        <p:xfrm>
          <a:off x="3059832" y="2716339"/>
          <a:ext cx="2081790" cy="466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r:id="rId5" imgW="1282700" imgH="279400" progId="Equation.3">
                  <p:embed/>
                </p:oleObj>
              </mc:Choice>
              <mc:Fallback>
                <p:oleObj r:id="rId5" imgW="1282700" imgH="2794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2716339"/>
                        <a:ext cx="2081790" cy="4663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679699"/>
              </p:ext>
            </p:extLst>
          </p:nvPr>
        </p:nvGraphicFramePr>
        <p:xfrm>
          <a:off x="6411177" y="3187224"/>
          <a:ext cx="1388726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r:id="rId7" imgW="939800" imgH="279400" progId="Equation.3">
                  <p:embed/>
                </p:oleObj>
              </mc:Choice>
              <mc:Fallback>
                <p:oleObj r:id="rId7" imgW="939800" imgH="2794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177" y="3187224"/>
                        <a:ext cx="1388726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lide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52718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301038" cy="87777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Experimental procedure</a:t>
            </a:r>
            <a:endParaRPr lang="en-US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7880" y="1700808"/>
            <a:ext cx="8572592" cy="279064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342900" indent="-342900">
              <a:buAutoNum type="arabicPeriod"/>
            </a:pPr>
            <a:r>
              <a:rPr lang="en-US" sz="3200" dirty="0" smtClean="0"/>
              <a:t>Slow evaporation method.</a:t>
            </a:r>
          </a:p>
          <a:p>
            <a:pPr marL="342900" indent="-342900">
              <a:buAutoNum type="arabicPeriod"/>
            </a:pPr>
            <a:r>
              <a:rPr lang="en-US" sz="3200" dirty="0"/>
              <a:t>X-ray powder </a:t>
            </a:r>
            <a:r>
              <a:rPr lang="en-US" sz="3200" dirty="0" smtClean="0"/>
              <a:t>diffraction.</a:t>
            </a:r>
          </a:p>
          <a:p>
            <a:pPr marL="342900" indent="-342900"/>
            <a:r>
              <a:rPr lang="en-US" sz="3200" dirty="0"/>
              <a:t>3</a:t>
            </a:r>
            <a:r>
              <a:rPr lang="en-US" sz="3200" dirty="0" smtClean="0"/>
              <a:t>. Immersion method of </a:t>
            </a:r>
            <a:r>
              <a:rPr lang="en-US" sz="3200" dirty="0" err="1" smtClean="0"/>
              <a:t>Obreimov</a:t>
            </a:r>
            <a:r>
              <a:rPr lang="en-US" sz="3200" dirty="0" smtClean="0"/>
              <a:t>.</a:t>
            </a:r>
          </a:p>
          <a:p>
            <a:pPr marL="342900" indent="-342900"/>
            <a:r>
              <a:rPr lang="en-US" sz="3200" dirty="0" smtClean="0"/>
              <a:t>4. </a:t>
            </a:r>
            <a:r>
              <a:rPr lang="en-US" sz="3200" dirty="0"/>
              <a:t>S</a:t>
            </a:r>
            <a:r>
              <a:rPr lang="en-US" sz="3200" dirty="0" smtClean="0"/>
              <a:t>pectroscopic method.</a:t>
            </a:r>
            <a:endParaRPr lang="ru-RU" sz="3200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" name="Slid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9376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511362"/>
              </p:ext>
            </p:extLst>
          </p:nvPr>
        </p:nvGraphicFramePr>
        <p:xfrm>
          <a:off x="422375" y="2348880"/>
          <a:ext cx="8130183" cy="338437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44921"/>
                <a:gridCol w="2500010"/>
                <a:gridCol w="2092626"/>
                <a:gridCol w="2092626"/>
              </a:tblGrid>
              <a:tr h="898253"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K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SO</a:t>
                      </a:r>
                      <a:r>
                        <a:rPr lang="en-US" sz="1800" baseline="-25000" dirty="0"/>
                        <a:t>4</a:t>
                      </a:r>
                      <a:r>
                        <a:rPr lang="en-US" sz="1800" dirty="0"/>
                        <a:t>:Cu wt 3%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K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dirty="0" smtClean="0"/>
                        <a:t>SO</a:t>
                      </a:r>
                      <a:r>
                        <a:rPr lang="en-US" sz="1800" baseline="-25000" dirty="0" smtClean="0"/>
                        <a:t>4</a:t>
                      </a:r>
                      <a:r>
                        <a:rPr lang="en-US" sz="1800" dirty="0" smtClean="0"/>
                        <a:t>:Cu </a:t>
                      </a:r>
                      <a:r>
                        <a:rPr lang="en-US" sz="1800" dirty="0" err="1" smtClean="0"/>
                        <a:t>wt</a:t>
                      </a:r>
                      <a:r>
                        <a:rPr lang="en-US" sz="1800" dirty="0" smtClean="0"/>
                        <a:t> 1,7%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K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SO</a:t>
                      </a:r>
                      <a:r>
                        <a:rPr lang="en-US" sz="1800" baseline="-25000" dirty="0"/>
                        <a:t>4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594"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/>
                        <a:t>a, </a:t>
                      </a:r>
                      <a:r>
                        <a:rPr lang="uk-UA" sz="1800" dirty="0"/>
                        <a:t>Å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02" marR="660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/>
                        <a:t>7.4777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02" marR="660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indent="-16065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7.4773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02" marR="660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indent="-16065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smtClean="0"/>
                        <a:t>7.4776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02" marR="660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2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b, </a:t>
                      </a:r>
                      <a:r>
                        <a:rPr lang="uk-UA" sz="1800" dirty="0"/>
                        <a:t>Å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/>
                        <a:t>5.7717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5.7716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5.7704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1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c, </a:t>
                      </a:r>
                      <a:r>
                        <a:rPr lang="uk-UA" sz="1800" dirty="0"/>
                        <a:t>Å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/>
                        <a:t>10.0735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10.0738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10.0712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1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V, </a:t>
                      </a:r>
                      <a:r>
                        <a:rPr lang="uk-UA" sz="1800" dirty="0"/>
                        <a:t>Å</a:t>
                      </a:r>
                      <a:r>
                        <a:rPr lang="uk-UA" sz="1800" baseline="30000" dirty="0"/>
                        <a:t>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/>
                        <a:t>434.76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434.74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434.56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02" marR="660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301038" cy="87777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Parameters of unit cell</a:t>
            </a:r>
            <a:endParaRPr lang="en-US" dirty="0"/>
          </a:p>
        </p:txBody>
      </p:sp>
      <p:pic>
        <p:nvPicPr>
          <p:cNvPr id="2" name="Slid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266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236012"/>
            <a:ext cx="7858180" cy="4872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Refractive parameters</a:t>
            </a:r>
            <a:endParaRPr lang="en-US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651003"/>
              </p:ext>
            </p:extLst>
          </p:nvPr>
        </p:nvGraphicFramePr>
        <p:xfrm>
          <a:off x="485619" y="1106837"/>
          <a:ext cx="7704856" cy="388843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41457"/>
                <a:gridCol w="1305878"/>
                <a:gridCol w="1274341"/>
                <a:gridCol w="976000"/>
                <a:gridCol w="1185689"/>
                <a:gridCol w="1221491"/>
              </a:tblGrid>
              <a:tr h="4274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baseline="-25000" dirty="0">
                          <a:effectLst/>
                        </a:rPr>
                        <a:t>i</a:t>
                      </a:r>
                      <a:r>
                        <a:rPr lang="ru-RU" sz="1200" dirty="0">
                          <a:effectLst/>
                        </a:rPr>
                        <a:t>, 10</a:t>
                      </a:r>
                      <a:r>
                        <a:rPr lang="ru-RU" sz="1200" baseline="30000" dirty="0">
                          <a:effectLst/>
                        </a:rPr>
                        <a:t>-6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nm</a:t>
                      </a:r>
                      <a:r>
                        <a:rPr lang="ru-RU" sz="1200" baseline="30000" dirty="0" smtClean="0">
                          <a:effectLst/>
                        </a:rPr>
                        <a:t>-2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baseline="-25000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′</a:t>
                      </a:r>
                      <a:r>
                        <a:rPr lang="ru-RU" sz="1200" dirty="0">
                          <a:effectLst/>
                        </a:rPr>
                        <a:t>, 10</a:t>
                      </a:r>
                      <a:r>
                        <a:rPr lang="ru-RU" sz="1200" baseline="30000" dirty="0">
                          <a:effectLst/>
                        </a:rPr>
                        <a:t>-9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nm</a:t>
                      </a:r>
                      <a:r>
                        <a:rPr lang="ru-RU" sz="1200" baseline="30000" dirty="0" smtClean="0">
                          <a:effectLst/>
                        </a:rPr>
                        <a:t>-2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λ</a:t>
                      </a:r>
                      <a:r>
                        <a:rPr lang="en-US" sz="1200" baseline="-25000" dirty="0">
                          <a:effectLst/>
                        </a:rPr>
                        <a:t>0i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nm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R</a:t>
                      </a:r>
                      <a:r>
                        <a:rPr lang="en-US" sz="1200" baseline="-25000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ru-RU" sz="1200" dirty="0">
                          <a:effectLst/>
                        </a:rPr>
                        <a:t>10</a:t>
                      </a:r>
                      <a:r>
                        <a:rPr lang="ru-RU" sz="1200" baseline="30000" dirty="0">
                          <a:effectLst/>
                        </a:rPr>
                        <a:t>-6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m</a:t>
                      </a:r>
                      <a:r>
                        <a:rPr lang="ru-RU" sz="1200" baseline="30000" dirty="0" smtClean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α</a:t>
                      </a:r>
                      <a:r>
                        <a:rPr lang="en-US" sz="1200" baseline="-25000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ru-RU" sz="1200" dirty="0">
                          <a:effectLst/>
                        </a:rPr>
                        <a:t> 10</a:t>
                      </a:r>
                      <a:r>
                        <a:rPr lang="ru-RU" sz="1200" baseline="30000" dirty="0">
                          <a:effectLst/>
                        </a:rPr>
                        <a:t>-24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cm</a:t>
                      </a:r>
                      <a:r>
                        <a:rPr lang="ru-RU" sz="1200" baseline="30000" dirty="0" smtClean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X </a:t>
                      </a: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err="1" smtClean="0">
                          <a:effectLst/>
                        </a:rPr>
                        <a:t>undoped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148.033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6.738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90.322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19.217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6</a:t>
                      </a: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 (Cu wt 1.7%)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142.</a:t>
                      </a:r>
                      <a:r>
                        <a:rPr lang="ru-RU" sz="1200">
                          <a:effectLst/>
                        </a:rPr>
                        <a:t>961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</a:t>
                      </a:r>
                      <a:r>
                        <a:rPr lang="ru-RU" sz="1200">
                          <a:effectLst/>
                        </a:rPr>
                        <a:t>610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</a:t>
                      </a:r>
                      <a:r>
                        <a:rPr lang="ru-RU" sz="1200">
                          <a:effectLst/>
                        </a:rPr>
                        <a:t>734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19.1</a:t>
                      </a:r>
                      <a:r>
                        <a:rPr lang="ru-RU" sz="1200">
                          <a:effectLst/>
                        </a:rPr>
                        <a:t>85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7.609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0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 (Cu wt 3%)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135.432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2.195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94.046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19.1</a:t>
                      </a:r>
                      <a:r>
                        <a:rPr lang="ru-RU" sz="1200">
                          <a:effectLst/>
                        </a:rPr>
                        <a:t>58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7.599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 </a:t>
                      </a: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err="1" smtClean="0">
                          <a:effectLst/>
                        </a:rPr>
                        <a:t>undoped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r>
                        <a:rPr lang="en-US" sz="1200">
                          <a:effectLst/>
                        </a:rPr>
                        <a:t>7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527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6.</a:t>
                      </a:r>
                      <a:r>
                        <a:rPr lang="en-US" sz="1200" dirty="0">
                          <a:effectLst/>
                        </a:rPr>
                        <a:t>137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90.329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</a:t>
                      </a:r>
                      <a:r>
                        <a:rPr lang="ru-RU" sz="1200">
                          <a:effectLst/>
                        </a:rPr>
                        <a:t>164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r>
                        <a:rPr lang="ru-RU" sz="1200">
                          <a:effectLst/>
                        </a:rPr>
                        <a:t>.601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 (Cu wt 1.7%)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142.</a:t>
                      </a:r>
                      <a:r>
                        <a:rPr lang="ru-RU" sz="1200">
                          <a:effectLst/>
                        </a:rPr>
                        <a:t>757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</a:t>
                      </a:r>
                      <a:r>
                        <a:rPr lang="ru-RU" sz="1200">
                          <a:effectLst/>
                        </a:rPr>
                        <a:t>742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</a:t>
                      </a:r>
                      <a:r>
                        <a:rPr lang="ru-RU" sz="1200">
                          <a:effectLst/>
                        </a:rPr>
                        <a:t>673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81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19.1</a:t>
                      </a:r>
                      <a:r>
                        <a:rPr lang="ru-RU" sz="1200">
                          <a:effectLst/>
                        </a:rPr>
                        <a:t>44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7.59</a:t>
                      </a: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0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 (Cu wt 3%)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134.921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1.504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94.096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19.12</a:t>
                      </a: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7,586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Z </a:t>
                      </a: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err="1" smtClean="0">
                          <a:effectLst/>
                        </a:rPr>
                        <a:t>undoped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146.17</a:t>
                      </a: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4.576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91.130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</a:t>
                      </a:r>
                      <a:r>
                        <a:rPr lang="ru-RU" sz="1200">
                          <a:effectLst/>
                        </a:rPr>
                        <a:t>295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7.653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 (Cu wt 1.7%)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140.231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2.217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92.</a:t>
                      </a:r>
                      <a:r>
                        <a:rPr lang="ru-RU" sz="1200">
                          <a:effectLst/>
                        </a:rPr>
                        <a:t>859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19.2</a:t>
                      </a:r>
                      <a:r>
                        <a:rPr lang="ru-RU" sz="1200">
                          <a:effectLst/>
                        </a:rPr>
                        <a:t>69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7.643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 (Cu wt 3%)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134.</a:t>
                      </a:r>
                      <a:r>
                        <a:rPr lang="ru-RU" sz="1200">
                          <a:effectLst/>
                        </a:rPr>
                        <a:t>597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0.608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94.657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</a:t>
                      </a:r>
                      <a:r>
                        <a:rPr lang="ru-RU" sz="1200">
                          <a:effectLst/>
                        </a:rPr>
                        <a:t>263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7.6</a:t>
                      </a:r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 descr="C:\Users\Роман\Desktop\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9" y="5128850"/>
            <a:ext cx="4806461" cy="65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Роман\Desktop\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77272"/>
            <a:ext cx="3126320" cy="69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Роман\Desktop\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02770"/>
            <a:ext cx="3024336" cy="69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5339552" y="5231858"/>
            <a:ext cx="2786082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dirty="0" smtClean="0"/>
              <a:t>- </a:t>
            </a:r>
            <a:r>
              <a:rPr lang="en-US" dirty="0" err="1" smtClean="0"/>
              <a:t>Zelmeir’s</a:t>
            </a:r>
            <a:r>
              <a:rPr lang="en-US" dirty="0" smtClean="0"/>
              <a:t> formula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uk-UA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6228184" y="5973798"/>
            <a:ext cx="2786082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dirty="0" smtClean="0"/>
              <a:t>-</a:t>
            </a:r>
            <a:r>
              <a:rPr lang="en-US" dirty="0" smtClean="0"/>
              <a:t>and</a:t>
            </a:r>
            <a:r>
              <a:rPr lang="ru-RU" dirty="0" smtClean="0"/>
              <a:t> </a:t>
            </a:r>
            <a:r>
              <a:rPr lang="en-US" dirty="0" smtClean="0"/>
              <a:t>Lorentz-</a:t>
            </a:r>
            <a:r>
              <a:rPr lang="en-US" dirty="0" err="1" smtClean="0"/>
              <a:t>Lorentza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uk-UA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Slid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4666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68864" y="1052736"/>
            <a:ext cx="3394720" cy="4104456"/>
          </a:xfrm>
        </p:spPr>
        <p:txBody>
          <a:bodyPr>
            <a:normAutofit/>
          </a:bodyPr>
          <a:lstStyle/>
          <a:p>
            <a:pPr marL="6350" indent="-6350" algn="just">
              <a:buNone/>
            </a:pPr>
            <a:r>
              <a:rPr lang="en-US" sz="1800" dirty="0" smtClean="0"/>
              <a:t>Dispersion of refractive indices </a:t>
            </a:r>
            <a:r>
              <a:rPr lang="en-US" sz="1800" dirty="0" err="1" smtClean="0"/>
              <a:t>undoped</a:t>
            </a:r>
            <a:r>
              <a:rPr lang="en-US" sz="1800" dirty="0" smtClean="0"/>
              <a:t> (light points) and doped by  copper (1,7 % (semi-dark points) 3% (dark points)) crystals of </a:t>
            </a:r>
            <a:r>
              <a:rPr lang="ru-RU" sz="1800" dirty="0" smtClean="0"/>
              <a:t>K</a:t>
            </a:r>
            <a:r>
              <a:rPr lang="ru-RU" sz="1800" baseline="-25000" dirty="0" smtClean="0"/>
              <a:t>2</a:t>
            </a:r>
            <a:r>
              <a:rPr lang="ru-RU" sz="1800" dirty="0" smtClean="0"/>
              <a:t>SO</a:t>
            </a:r>
            <a:r>
              <a:rPr lang="ru-RU" sz="1800" baseline="-25000" dirty="0" smtClean="0"/>
              <a:t>4</a:t>
            </a:r>
            <a:r>
              <a:rPr lang="en-US" sz="1800" dirty="0"/>
              <a:t> </a:t>
            </a:r>
            <a:r>
              <a:rPr lang="en-US" sz="1800" dirty="0" smtClean="0"/>
              <a:t>at room temperature.</a:t>
            </a:r>
          </a:p>
          <a:p>
            <a:pPr marL="6350" indent="-6350" algn="just">
              <a:buNone/>
            </a:pPr>
            <a:endParaRPr lang="en-US" sz="1800" dirty="0"/>
          </a:p>
          <a:p>
            <a:pPr marL="6350" indent="-6350" algn="just">
              <a:buNone/>
            </a:pPr>
            <a:r>
              <a:rPr lang="en-US" sz="1800" i="1" dirty="0" err="1"/>
              <a:t>n</a:t>
            </a:r>
            <a:r>
              <a:rPr lang="en-US" sz="1800" i="1" baseline="-25000" dirty="0" err="1"/>
              <a:t>z</a:t>
            </a:r>
            <a:r>
              <a:rPr lang="en-US" sz="1800" dirty="0"/>
              <a:t> &gt; </a:t>
            </a:r>
            <a:r>
              <a:rPr lang="en-US" sz="1800" i="1" dirty="0" err="1"/>
              <a:t>n</a:t>
            </a:r>
            <a:r>
              <a:rPr lang="en-US" sz="1800" i="1" baseline="-25000" dirty="0" err="1"/>
              <a:t>x</a:t>
            </a:r>
            <a:r>
              <a:rPr lang="en-US" sz="1800" dirty="0"/>
              <a:t> &gt; </a:t>
            </a:r>
            <a:r>
              <a:rPr lang="en-US" sz="1800" i="1" dirty="0" err="1"/>
              <a:t>n</a:t>
            </a:r>
            <a:r>
              <a:rPr lang="en-US" sz="1800" i="1" baseline="-25000" dirty="0" err="1"/>
              <a:t>y</a:t>
            </a:r>
            <a:endParaRPr lang="uk-UA" sz="1800" dirty="0"/>
          </a:p>
          <a:p>
            <a:pPr marL="6350" indent="-6350" algn="just">
              <a:buNone/>
            </a:pPr>
            <a:endParaRPr lang="en-US" sz="1800" i="1" dirty="0" smtClean="0"/>
          </a:p>
          <a:p>
            <a:pPr marL="6350" indent="-6350" algn="just">
              <a:buNone/>
            </a:pPr>
            <a:r>
              <a:rPr lang="ru-RU" sz="1800" i="1" dirty="0" err="1" smtClean="0"/>
              <a:t>dn</a:t>
            </a:r>
            <a:r>
              <a:rPr lang="ru-RU" sz="1800" i="1" baseline="-25000" dirty="0" err="1" smtClean="0"/>
              <a:t>z</a:t>
            </a:r>
            <a:r>
              <a:rPr lang="ru-RU" sz="1800" dirty="0" smtClean="0"/>
              <a:t>/</a:t>
            </a:r>
            <a:r>
              <a:rPr lang="ru-RU" sz="1800" i="1" dirty="0" smtClean="0"/>
              <a:t>d</a:t>
            </a:r>
            <a:r>
              <a:rPr lang="ru-RU" sz="1800" dirty="0">
                <a:sym typeface="Symbol" panose="05050102010706020507" pitchFamily="18" charset="2"/>
              </a:rPr>
              <a:t></a:t>
            </a:r>
            <a:r>
              <a:rPr lang="ru-RU" sz="1800" dirty="0"/>
              <a:t> </a:t>
            </a:r>
            <a:r>
              <a:rPr lang="ru-RU" sz="1800" dirty="0">
                <a:sym typeface="Symbol" panose="05050102010706020507" pitchFamily="18" charset="2"/>
              </a:rPr>
              <a:t></a:t>
            </a:r>
            <a:r>
              <a:rPr lang="ru-RU" sz="1800" dirty="0"/>
              <a:t> </a:t>
            </a:r>
            <a:r>
              <a:rPr lang="ru-RU" sz="1800" i="1" dirty="0" err="1"/>
              <a:t>dn</a:t>
            </a:r>
            <a:r>
              <a:rPr lang="ru-RU" sz="1800" i="1" baseline="-25000" dirty="0" err="1"/>
              <a:t>х</a:t>
            </a:r>
            <a:r>
              <a:rPr lang="ru-RU" sz="1800" dirty="0"/>
              <a:t>/</a:t>
            </a:r>
            <a:r>
              <a:rPr lang="ru-RU" sz="1800" i="1" dirty="0"/>
              <a:t>d</a:t>
            </a:r>
            <a:r>
              <a:rPr lang="ru-RU" sz="1800" dirty="0">
                <a:sym typeface="Symbol" panose="05050102010706020507" pitchFamily="18" charset="2"/>
              </a:rPr>
              <a:t></a:t>
            </a:r>
            <a:r>
              <a:rPr lang="ru-RU" sz="1800" dirty="0"/>
              <a:t> </a:t>
            </a:r>
            <a:r>
              <a:rPr lang="ru-RU" sz="1800" dirty="0">
                <a:sym typeface="Symbol" panose="05050102010706020507" pitchFamily="18" charset="2"/>
              </a:rPr>
              <a:t></a:t>
            </a:r>
            <a:r>
              <a:rPr lang="ru-RU" sz="1800" dirty="0"/>
              <a:t> </a:t>
            </a:r>
            <a:r>
              <a:rPr lang="ru-RU" sz="1800" i="1" dirty="0" err="1"/>
              <a:t>dn</a:t>
            </a:r>
            <a:r>
              <a:rPr lang="ru-RU" sz="1800" i="1" baseline="-25000" dirty="0" err="1"/>
              <a:t>y</a:t>
            </a:r>
            <a:r>
              <a:rPr lang="ru-RU" sz="1800" dirty="0"/>
              <a:t>/</a:t>
            </a:r>
            <a:r>
              <a:rPr lang="ru-RU" sz="1800" i="1" dirty="0"/>
              <a:t>d</a:t>
            </a:r>
            <a:r>
              <a:rPr lang="ru-RU" sz="1800" dirty="0">
                <a:sym typeface="Symbol" panose="05050102010706020507" pitchFamily="18" charset="2"/>
              </a:rPr>
              <a:t></a:t>
            </a:r>
            <a:r>
              <a:rPr lang="ru-RU" sz="1800" dirty="0"/>
              <a:t> </a:t>
            </a:r>
            <a:endParaRPr lang="en-US" sz="1800" dirty="0" smtClean="0"/>
          </a:p>
          <a:p>
            <a:pPr marL="6350" indent="-6350" algn="just">
              <a:buNone/>
            </a:pPr>
            <a:endParaRPr lang="en-US" sz="1800" dirty="0"/>
          </a:p>
          <a:p>
            <a:pPr marL="6350" indent="-6350" algn="just">
              <a:buNone/>
            </a:pPr>
            <a:r>
              <a:rPr lang="uk-UA" sz="1800" dirty="0" err="1"/>
              <a:t>δ</a:t>
            </a:r>
            <a:r>
              <a:rPr lang="uk-UA" sz="1800" i="1" dirty="0" err="1"/>
              <a:t>n</a:t>
            </a:r>
            <a:r>
              <a:rPr lang="uk-UA" sz="1800" i="1" baseline="-25000" dirty="0" err="1"/>
              <a:t>i</a:t>
            </a:r>
            <a:r>
              <a:rPr lang="en-US" sz="1800" dirty="0"/>
              <a:t> </a:t>
            </a:r>
            <a:r>
              <a:rPr lang="ru-RU" sz="1800" dirty="0"/>
              <a:t>~</a:t>
            </a:r>
            <a:r>
              <a:rPr lang="en-US" sz="1800" dirty="0"/>
              <a:t> </a:t>
            </a:r>
            <a:r>
              <a:rPr lang="uk-UA" sz="1800" dirty="0" smtClean="0"/>
              <a:t>0,001…0,00</a:t>
            </a:r>
            <a:r>
              <a:rPr lang="en-US" sz="1800" dirty="0" smtClean="0"/>
              <a:t>3</a:t>
            </a:r>
            <a:endParaRPr lang="uk-UA" sz="1800" dirty="0"/>
          </a:p>
          <a:p>
            <a:pPr marL="6350" indent="-6350" algn="just">
              <a:buNone/>
            </a:pPr>
            <a:endParaRPr lang="en-US" sz="1800" dirty="0" smtClean="0"/>
          </a:p>
          <a:p>
            <a:pPr marL="6350" indent="-6350" algn="just">
              <a:buNone/>
            </a:pPr>
            <a:endParaRPr lang="en-US" sz="1800" dirty="0" smtClean="0"/>
          </a:p>
          <a:p>
            <a:pPr marL="6350" indent="-6350" algn="just">
              <a:buNone/>
            </a:pPr>
            <a:endParaRPr lang="uk-UA" sz="1800" dirty="0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820665"/>
              </p:ext>
            </p:extLst>
          </p:nvPr>
        </p:nvGraphicFramePr>
        <p:xfrm>
          <a:off x="107504" y="-27384"/>
          <a:ext cx="5280944" cy="72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Graph" r:id="rId5" imgW="3134520" imgH="4275720" progId="Origin50.Graph">
                  <p:embed/>
                </p:oleObj>
              </mc:Choice>
              <mc:Fallback>
                <p:oleObj name="Graph" r:id="rId5" imgW="3134520" imgH="42757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04" y="-27384"/>
                        <a:ext cx="5280944" cy="72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61170"/>
            <a:ext cx="8229600" cy="7755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Research results</a:t>
            </a:r>
            <a:endParaRPr lang="uk-UA" dirty="0"/>
          </a:p>
        </p:txBody>
      </p:sp>
      <p:pic>
        <p:nvPicPr>
          <p:cNvPr id="4" name="Slide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6216" y="5068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79" y="5076824"/>
            <a:ext cx="8329642" cy="1232495"/>
          </a:xfrm>
        </p:spPr>
        <p:txBody>
          <a:bodyPr>
            <a:normAutofit lnSpcReduction="10000"/>
          </a:bodyPr>
          <a:lstStyle/>
          <a:p>
            <a:pPr marL="6350" indent="-6350" algn="ctr">
              <a:buNone/>
            </a:pPr>
            <a:r>
              <a:rPr lang="en-US" sz="1800" dirty="0" smtClean="0"/>
              <a:t>Dispersion of birefringence of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K</a:t>
            </a:r>
            <a:r>
              <a:rPr lang="en-US" sz="1800" baseline="-25000" dirty="0" smtClean="0">
                <a:latin typeface="Times New Roman"/>
                <a:ea typeface="Times New Roman"/>
                <a:cs typeface="Times New Roman"/>
              </a:rPr>
              <a:t>2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SO</a:t>
            </a:r>
            <a:r>
              <a:rPr lang="en-US" sz="1800" baseline="-25000" dirty="0" smtClean="0">
                <a:latin typeface="Times New Roman"/>
                <a:ea typeface="Times New Roman"/>
                <a:cs typeface="Times New Roman"/>
              </a:rPr>
              <a:t>4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 crystals at room temperature: light points – </a:t>
            </a:r>
            <a:r>
              <a:rPr lang="en-US" sz="1800" dirty="0" err="1" smtClean="0">
                <a:latin typeface="Times New Roman"/>
                <a:ea typeface="Times New Roman"/>
                <a:cs typeface="Times New Roman"/>
              </a:rPr>
              <a:t>undoped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 crystal; dark points – doped unstressed crystal; semi-dark points – doped crystal under uniaxial pressure.</a:t>
            </a:r>
          </a:p>
          <a:p>
            <a:pPr marL="6350" indent="-6350" algn="ctr">
              <a:buNone/>
            </a:pPr>
            <a:r>
              <a:rPr lang="ru-RU" sz="1800" dirty="0">
                <a:sym typeface="Symbol" panose="05050102010706020507" pitchFamily="18" charset="2"/>
              </a:rPr>
              <a:t></a:t>
            </a:r>
            <a:r>
              <a:rPr lang="ru-RU" sz="1800" i="1" dirty="0" err="1"/>
              <a:t>n</a:t>
            </a:r>
            <a:r>
              <a:rPr lang="ru-RU" sz="1800" i="1" baseline="-25000" dirty="0" err="1"/>
              <a:t>х</a:t>
            </a:r>
            <a:r>
              <a:rPr lang="ru-RU" sz="1800" dirty="0"/>
              <a:t>/</a:t>
            </a:r>
            <a:r>
              <a:rPr lang="ru-RU" sz="1800" dirty="0">
                <a:sym typeface="Symbol" panose="05050102010706020507" pitchFamily="18" charset="2"/>
              </a:rPr>
              <a:t></a:t>
            </a:r>
            <a:r>
              <a:rPr lang="ru-RU" sz="1800" dirty="0"/>
              <a:t> </a:t>
            </a:r>
            <a:r>
              <a:rPr lang="ru-RU" sz="1800" dirty="0">
                <a:sym typeface="Symbol" panose="05050102010706020507" pitchFamily="18" charset="2"/>
              </a:rPr>
              <a:t></a:t>
            </a:r>
            <a:r>
              <a:rPr lang="ru-RU" sz="1800" dirty="0"/>
              <a:t> </a:t>
            </a:r>
            <a:r>
              <a:rPr lang="ru-RU" sz="1800" dirty="0">
                <a:sym typeface="Symbol" panose="05050102010706020507" pitchFamily="18" charset="2"/>
              </a:rPr>
              <a:t></a:t>
            </a:r>
            <a:r>
              <a:rPr lang="ru-RU" sz="1800" i="1" dirty="0" err="1"/>
              <a:t>n</a:t>
            </a:r>
            <a:r>
              <a:rPr lang="ru-RU" sz="1800" i="1" baseline="-25000" dirty="0" err="1"/>
              <a:t>y</a:t>
            </a:r>
            <a:r>
              <a:rPr lang="ru-RU" sz="1800" dirty="0"/>
              <a:t>/</a:t>
            </a:r>
            <a:r>
              <a:rPr lang="ru-RU" sz="1800" dirty="0">
                <a:sym typeface="Symbol" panose="05050102010706020507" pitchFamily="18" charset="2"/>
              </a:rPr>
              <a:t></a:t>
            </a:r>
            <a:r>
              <a:rPr lang="ru-RU" sz="1800" dirty="0"/>
              <a:t> </a:t>
            </a:r>
            <a:r>
              <a:rPr lang="ru-RU" sz="1800" dirty="0">
                <a:sym typeface="Symbol" panose="05050102010706020507" pitchFamily="18" charset="2"/>
              </a:rPr>
              <a:t></a:t>
            </a:r>
            <a:r>
              <a:rPr lang="ru-RU" sz="1800" dirty="0"/>
              <a:t> </a:t>
            </a:r>
            <a:r>
              <a:rPr lang="ru-RU" sz="1800" dirty="0">
                <a:sym typeface="Symbol" panose="05050102010706020507" pitchFamily="18" charset="2"/>
              </a:rPr>
              <a:t></a:t>
            </a:r>
            <a:r>
              <a:rPr lang="ru-RU" sz="1800" i="1" dirty="0" err="1"/>
              <a:t>n</a:t>
            </a:r>
            <a:r>
              <a:rPr lang="ru-RU" sz="1800" i="1" baseline="-25000" dirty="0" err="1"/>
              <a:t>z</a:t>
            </a:r>
            <a:r>
              <a:rPr lang="ru-RU" sz="1800" dirty="0"/>
              <a:t>/</a:t>
            </a:r>
            <a:r>
              <a:rPr lang="ru-RU" sz="1800" dirty="0">
                <a:sym typeface="Symbol" panose="05050102010706020507" pitchFamily="18" charset="2"/>
              </a:rPr>
              <a:t></a:t>
            </a:r>
            <a:r>
              <a:rPr lang="ru-RU" sz="1800" dirty="0"/>
              <a:t>.</a:t>
            </a:r>
            <a:endParaRPr lang="uk-UA" sz="1800" dirty="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259632" y="524899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2581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500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7496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160996"/>
              </p:ext>
            </p:extLst>
          </p:nvPr>
        </p:nvGraphicFramePr>
        <p:xfrm>
          <a:off x="1079612" y="335570"/>
          <a:ext cx="6984776" cy="484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Graph" r:id="rId5" imgW="4130650" imgH="2877312" progId="Origin50.Graph">
                  <p:embed/>
                </p:oleObj>
              </mc:Choice>
              <mc:Fallback>
                <p:oleObj name="Graph" r:id="rId5" imgW="4130650" imgH="2877312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612" y="335570"/>
                        <a:ext cx="6984776" cy="4847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lide7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58208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125" y="4869160"/>
            <a:ext cx="8229600" cy="7353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Temperature dependences of birefringence of </a:t>
            </a:r>
            <a:r>
              <a:rPr lang="ru-RU" dirty="0" smtClean="0"/>
              <a:t>K</a:t>
            </a:r>
            <a:r>
              <a:rPr lang="ru-RU" baseline="-25000" dirty="0" smtClean="0"/>
              <a:t>2</a:t>
            </a:r>
            <a:r>
              <a:rPr lang="ru-RU" dirty="0" smtClean="0"/>
              <a:t>SO</a:t>
            </a:r>
            <a:r>
              <a:rPr lang="ru-RU" baseline="-25000" dirty="0" smtClean="0"/>
              <a:t>4</a:t>
            </a:r>
            <a:r>
              <a:rPr lang="en-US" dirty="0" smtClean="0"/>
              <a:t> crystals</a:t>
            </a:r>
            <a:r>
              <a:rPr lang="uk-UA" dirty="0" smtClean="0"/>
              <a:t> </a:t>
            </a:r>
            <a:r>
              <a:rPr lang="en-US" dirty="0" err="1" smtClean="0"/>
              <a:t>dopped</a:t>
            </a:r>
            <a:r>
              <a:rPr lang="en-US" dirty="0" smtClean="0"/>
              <a:t> by copper </a:t>
            </a:r>
            <a:r>
              <a:rPr lang="en-US" dirty="0"/>
              <a:t>for </a:t>
            </a:r>
            <a:r>
              <a:rPr lang="el-GR" dirty="0"/>
              <a:t>λ = 500 </a:t>
            </a:r>
            <a:r>
              <a:rPr lang="en-US" dirty="0"/>
              <a:t>nm: light points — pure crystal; dark </a:t>
            </a:r>
            <a:r>
              <a:rPr lang="en-US" dirty="0" smtClean="0"/>
              <a:t>points – doped crystal.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449238"/>
              </p:ext>
            </p:extLst>
          </p:nvPr>
        </p:nvGraphicFramePr>
        <p:xfrm>
          <a:off x="1468573" y="332656"/>
          <a:ext cx="6336704" cy="441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Graph" r:id="rId6" imgW="4130640" imgH="2877120" progId="Origin50.Graph">
                  <p:embed/>
                </p:oleObj>
              </mc:Choice>
              <mc:Fallback>
                <p:oleObj name="Graph" r:id="rId6" imgW="4130640" imgH="28771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68573" y="332656"/>
                        <a:ext cx="6336704" cy="4412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Slide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36925" y="5639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 fontScale="70000" lnSpcReduction="20000"/>
          </a:bodyPr>
          <a:lstStyle/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was found that the introduction of an impurity leads to a decrease in </a:t>
            </a:r>
            <a:r>
              <a:rPr lang="en-US" sz="2800" i="1" dirty="0" err="1" smtClean="0"/>
              <a:t>n</a:t>
            </a:r>
            <a:r>
              <a:rPr lang="en-US" sz="2800" i="1" baseline="-25000" dirty="0" err="1" smtClean="0"/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by approximately 0.001 ...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0.003.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was found that 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introduction of an impurity leads to a shift in the position of the centers of ultraviolet oscillators in the long-wavelength region of the spectrum, a decrease in the strength of the corresponding oscillators, and the magnitude of the electronic polarizability of the crystal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was found that the introduction of an impurity slightly changes the absolute value of </a:t>
            </a:r>
            <a:r>
              <a:rPr lang="ru-RU" sz="2800" dirty="0">
                <a:sym typeface="Symbol" panose="05050102010706020507" pitchFamily="18" charset="2"/>
              </a:rPr>
              <a:t></a:t>
            </a:r>
            <a:r>
              <a:rPr lang="ru-RU" sz="2800" i="1" dirty="0" err="1"/>
              <a:t>n</a:t>
            </a:r>
            <a:r>
              <a:rPr lang="ru-RU" sz="2800" i="1" baseline="-25000" dirty="0" err="1"/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without changing the nature of the dispersion </a:t>
            </a:r>
            <a:r>
              <a:rPr lang="ru-RU" sz="2800" dirty="0">
                <a:sym typeface="Symbol" panose="05050102010706020507" pitchFamily="18" charset="2"/>
              </a:rPr>
              <a:t></a:t>
            </a:r>
            <a:r>
              <a:rPr lang="ru-RU" sz="2800" i="1" dirty="0" err="1"/>
              <a:t>n</a:t>
            </a:r>
            <a:r>
              <a:rPr lang="ru-RU" sz="2800" i="1" baseline="-25000" dirty="0" err="1"/>
              <a:t>х</a:t>
            </a:r>
            <a:r>
              <a:rPr lang="ru-RU" sz="2800" dirty="0"/>
              <a:t>/</a:t>
            </a:r>
            <a:r>
              <a:rPr lang="ru-RU" sz="2800" dirty="0">
                <a:sym typeface="Symbol" panose="05050102010706020507" pitchFamily="18" charset="2"/>
              </a:rPr>
              <a:t></a:t>
            </a:r>
            <a:r>
              <a:rPr lang="ru-RU" sz="2800" dirty="0"/>
              <a:t> </a:t>
            </a:r>
            <a:r>
              <a:rPr lang="ru-RU" sz="2800" dirty="0">
                <a:sym typeface="Symbol" panose="05050102010706020507" pitchFamily="18" charset="2"/>
              </a:rPr>
              <a:t></a:t>
            </a:r>
            <a:r>
              <a:rPr lang="ru-RU" sz="2800" dirty="0"/>
              <a:t> </a:t>
            </a:r>
            <a:r>
              <a:rPr lang="ru-RU" sz="2800" dirty="0">
                <a:sym typeface="Symbol" panose="05050102010706020507" pitchFamily="18" charset="2"/>
              </a:rPr>
              <a:t></a:t>
            </a:r>
            <a:r>
              <a:rPr lang="ru-RU" sz="2800" i="1" dirty="0" err="1"/>
              <a:t>n</a:t>
            </a:r>
            <a:r>
              <a:rPr lang="ru-RU" sz="2800" i="1" baseline="-25000" dirty="0" err="1"/>
              <a:t>y</a:t>
            </a:r>
            <a:r>
              <a:rPr lang="ru-RU" sz="2800" dirty="0"/>
              <a:t>/</a:t>
            </a:r>
            <a:r>
              <a:rPr lang="ru-RU" sz="2800" dirty="0">
                <a:sym typeface="Symbol" panose="05050102010706020507" pitchFamily="18" charset="2"/>
              </a:rPr>
              <a:t></a:t>
            </a:r>
            <a:r>
              <a:rPr lang="ru-RU" sz="2800" dirty="0"/>
              <a:t> </a:t>
            </a:r>
            <a:r>
              <a:rPr lang="ru-RU" sz="2800" dirty="0">
                <a:sym typeface="Symbol" panose="05050102010706020507" pitchFamily="18" charset="2"/>
              </a:rPr>
              <a:t></a:t>
            </a:r>
            <a:r>
              <a:rPr lang="ru-RU" sz="2800" dirty="0"/>
              <a:t> </a:t>
            </a:r>
            <a:r>
              <a:rPr lang="ru-RU" sz="2800" dirty="0">
                <a:sym typeface="Symbol" panose="05050102010706020507" pitchFamily="18" charset="2"/>
              </a:rPr>
              <a:t></a:t>
            </a:r>
            <a:r>
              <a:rPr lang="ru-RU" sz="2800" i="1" dirty="0" err="1"/>
              <a:t>n</a:t>
            </a:r>
            <a:r>
              <a:rPr lang="ru-RU" sz="2800" i="1" baseline="-25000" dirty="0" err="1"/>
              <a:t>z</a:t>
            </a:r>
            <a:r>
              <a:rPr lang="ru-RU" sz="2800" dirty="0"/>
              <a:t>/</a:t>
            </a:r>
            <a:r>
              <a:rPr lang="ru-RU" sz="2800" dirty="0" smtClean="0">
                <a:sym typeface="Symbol" panose="05050102010706020507" pitchFamily="18" charset="2"/>
              </a:rPr>
              <a:t></a:t>
            </a:r>
            <a:r>
              <a:rPr lang="en-US" sz="2800" dirty="0" smtClean="0">
                <a:sym typeface="Symbol" panose="05050102010706020507" pitchFamily="18" charset="2"/>
              </a:rPr>
              <a:t>.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action of uniaxial mechanical pressure along different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crystallophysical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axes leads to different changes in the magnitude and sign of </a:t>
            </a:r>
            <a:r>
              <a:rPr lang="ru-RU" sz="2400" dirty="0">
                <a:sym typeface="Symbol" panose="05050102010706020507" pitchFamily="18" charset="2"/>
              </a:rPr>
              <a:t></a:t>
            </a:r>
            <a:r>
              <a:rPr lang="ru-RU" sz="2400" i="1" dirty="0"/>
              <a:t>n</a:t>
            </a:r>
            <a:r>
              <a:rPr lang="uk-UA" sz="2400" i="1" baseline="-25000" dirty="0"/>
              <a:t>і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doped crystals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of potassium sulfate isotropic points arise at T = 612 K (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0, IT I) and T = 689 K (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nx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0, IT II), which are shifted toward low temperatures by 5 K and 11 K, respectively, compared with a pure crystal.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60648"/>
            <a:ext cx="8229600" cy="84698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Conclusions</a:t>
            </a:r>
            <a:r>
              <a:rPr lang="uk-UA" dirty="0" smtClean="0"/>
              <a:t>:</a:t>
            </a:r>
            <a:endParaRPr lang="uk-UA" dirty="0"/>
          </a:p>
        </p:txBody>
      </p:sp>
      <p:pic>
        <p:nvPicPr>
          <p:cNvPr id="2" name="Slide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3465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1760</TotalTime>
  <Words>445</Words>
  <Application>Microsoft Office PowerPoint</Application>
  <PresentationFormat>Экран (4:3)</PresentationFormat>
  <Paragraphs>112</Paragraphs>
  <Slides>10</Slides>
  <Notes>1</Notes>
  <HiddenSlides>0</HiddenSlides>
  <MMClips>10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Constantia</vt:lpstr>
      <vt:lpstr>Symbol</vt:lpstr>
      <vt:lpstr>Times New Roman</vt:lpstr>
      <vt:lpstr>Wingdings 2</vt:lpstr>
      <vt:lpstr>Поток</vt:lpstr>
      <vt:lpstr>Equation.3</vt:lpstr>
      <vt:lpstr>Graph</vt:lpstr>
      <vt:lpstr>REFRACTIVE AND SPECTRAL PROPERTIES OF K2SO4 CRYSTALS DOPED WITH COPPER</vt:lpstr>
      <vt:lpstr>Презентация PowerPoint</vt:lpstr>
      <vt:lpstr>Experimental procedure</vt:lpstr>
      <vt:lpstr>Parameters of unit cell</vt:lpstr>
      <vt:lpstr>Refractive parameters</vt:lpstr>
      <vt:lpstr>Research results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Баричні зміни рефрактивних параметрів кристалів Rb2ZnCl4</dc:title>
  <dc:creator>Roman</dc:creator>
  <cp:lastModifiedBy>Учетная запись Майкрософт</cp:lastModifiedBy>
  <cp:revision>69</cp:revision>
  <dcterms:created xsi:type="dcterms:W3CDTF">2018-04-24T09:00:57Z</dcterms:created>
  <dcterms:modified xsi:type="dcterms:W3CDTF">2020-06-15T21:00:24Z</dcterms:modified>
</cp:coreProperties>
</file>