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96" y="49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610FF-26C6-44FD-AF8D-A438A71754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E6E58EF-26BF-434E-8D12-11DFC502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4A109DA-AF04-4D83-B1B0-9321DA54A166}"/>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1135D2CA-494D-482F-B600-6C2814B32C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697F5F-262B-42CD-B441-1CCC750DE94A}"/>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67211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49E59-18C4-4464-9C52-5478F555A76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83029EF-58FF-44F5-82E9-6487D9B7724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DBD851-53A6-42DB-A8AC-F20769C1D6F9}"/>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D9F1EAE7-71B7-48AF-ACB4-C48BDA4906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CC024D-C23E-45F3-93CF-749A5D062457}"/>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233772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1DFAD95-5B77-4DEF-8912-32D0D803EAE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EC54918-ABEC-4D7F-8444-A4D9998965A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B0A307-D6F4-4729-B9B5-4E9B48472A2A}"/>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C9BCE270-7F41-4C47-A2E2-5FD970564E0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416A41-D6B6-4DB6-B35A-B8F02DD8A181}"/>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242454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3EDD1-0EA7-46B2-98EA-A40BB8E3E7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91E5D88-1615-46BC-AE9D-462BB337482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70433F-2761-4202-AAD8-A0DFBDAE7FE8}"/>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3CB818AF-9C85-4AA5-86E9-D918F1A51D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9C4B2D-38D6-41DA-95EB-B4DDE10244F7}"/>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85851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ABA06-7B26-4783-B2C0-FA2D0E19B89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F293174-1BD5-4B6F-B93A-378122CE4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3EA97E0-7343-4402-8AA0-94BC93CFCB0F}"/>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76081EB6-1916-4A79-A895-A21FAF929B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A3A97D-8E08-4DC3-BE26-42E23A05FE23}"/>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9534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036159-C7CF-4F55-9C77-624522EDB4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D07DE5-98B1-40C8-8932-59CA76BDF7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5CAA843-A674-4770-960E-3C7AC57DFE0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7BC08FA-BD21-4DE3-99DD-D858F61E6BEC}"/>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6" name="Нижний колонтитул 5">
            <a:extLst>
              <a:ext uri="{FF2B5EF4-FFF2-40B4-BE49-F238E27FC236}">
                <a16:creationId xmlns:a16="http://schemas.microsoft.com/office/drawing/2014/main" id="{4B344932-CD7B-4249-B2E3-BC41C6ECCD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928200E-BE59-4B2B-9FE5-54AD4E100F22}"/>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317027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C21D38-B63D-42F6-9C96-D0C481B7D64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E618673-7856-4948-9BC7-C27B3D620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611D1CE-C2C4-4342-A3A2-56D04782237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F8452C9-9542-4793-8792-491A1E0D4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EE8E1A2-36F9-474D-A743-2B2D40C3932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B123E90-F8B6-4CE4-9F9F-7BB729AD878A}"/>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8" name="Нижний колонтитул 7">
            <a:extLst>
              <a:ext uri="{FF2B5EF4-FFF2-40B4-BE49-F238E27FC236}">
                <a16:creationId xmlns:a16="http://schemas.microsoft.com/office/drawing/2014/main" id="{638A901E-574C-4ED9-A36F-C96F007119E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A26EB68-9104-4E8E-A061-86D80C76E58F}"/>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285955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E73F35-56C7-47F2-A57F-110083300B1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DD21F6B-EF60-4497-8E5F-DDDD3C00CBE4}"/>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4" name="Нижний колонтитул 3">
            <a:extLst>
              <a:ext uri="{FF2B5EF4-FFF2-40B4-BE49-F238E27FC236}">
                <a16:creationId xmlns:a16="http://schemas.microsoft.com/office/drawing/2014/main" id="{D9410BA5-8C3D-4472-81F4-D3B6A7A6C3D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99E9778-4A4D-470E-9B31-F8A2FB5821DC}"/>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251071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4992853-59AB-46B0-A132-BFA4ADA34C66}"/>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3" name="Нижний колонтитул 2">
            <a:extLst>
              <a:ext uri="{FF2B5EF4-FFF2-40B4-BE49-F238E27FC236}">
                <a16:creationId xmlns:a16="http://schemas.microsoft.com/office/drawing/2014/main" id="{369F3A41-58D6-4A54-B70B-4CE04D282B4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E38D3DF-076A-4562-9ABB-0DD9AF3B356C}"/>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292301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642B5-B015-4F9B-8D0D-D72F50670B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B697BFE-EA5A-454B-858B-CCD422EBE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8097444-8862-485D-A7BA-70A1259A4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0208548-13E5-4A01-8EB7-D0A26507D3AB}"/>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6" name="Нижний колонтитул 5">
            <a:extLst>
              <a:ext uri="{FF2B5EF4-FFF2-40B4-BE49-F238E27FC236}">
                <a16:creationId xmlns:a16="http://schemas.microsoft.com/office/drawing/2014/main" id="{AEBA4E20-6698-4033-97EE-759D1E99B27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CB99FF6-8751-4C1C-9A06-DB38FF9BA429}"/>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331987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B3DBF4-DA31-4F64-A1EE-A2DC84A460B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0F5643C-C963-43A5-BEFB-50514911E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1BFC2E6-8050-4D6F-8700-0EAE3E827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B3E6AD-F89B-42AD-BC3C-46950D9C451B}"/>
              </a:ext>
            </a:extLst>
          </p:cNvPr>
          <p:cNvSpPr>
            <a:spLocks noGrp="1"/>
          </p:cNvSpPr>
          <p:nvPr>
            <p:ph type="dt" sz="half" idx="10"/>
          </p:nvPr>
        </p:nvSpPr>
        <p:spPr/>
        <p:txBody>
          <a:bodyPr/>
          <a:lstStyle/>
          <a:p>
            <a:fld id="{CAE86215-3F8D-46AF-BBFE-576B28874EC3}" type="datetimeFigureOut">
              <a:rPr lang="ru-RU" smtClean="0"/>
              <a:t>16.06.2020</a:t>
            </a:fld>
            <a:endParaRPr lang="ru-RU"/>
          </a:p>
        </p:txBody>
      </p:sp>
      <p:sp>
        <p:nvSpPr>
          <p:cNvPr id="6" name="Нижний колонтитул 5">
            <a:extLst>
              <a:ext uri="{FF2B5EF4-FFF2-40B4-BE49-F238E27FC236}">
                <a16:creationId xmlns:a16="http://schemas.microsoft.com/office/drawing/2014/main" id="{21FE37D0-8166-4F90-B371-3FB79E4C12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27C937-4214-4299-8C92-4C904EC3A51D}"/>
              </a:ext>
            </a:extLst>
          </p:cNvPr>
          <p:cNvSpPr>
            <a:spLocks noGrp="1"/>
          </p:cNvSpPr>
          <p:nvPr>
            <p:ph type="sldNum" sz="quarter" idx="12"/>
          </p:nvPr>
        </p:nvSpPr>
        <p:spPr/>
        <p:txBody>
          <a:bodyPr/>
          <a:lstStyle/>
          <a:p>
            <a:fld id="{1B4F8029-4612-4CE5-9FF9-04587C007BA4}" type="slidenum">
              <a:rPr lang="ru-RU" smtClean="0"/>
              <a:t>‹#›</a:t>
            </a:fld>
            <a:endParaRPr lang="ru-RU"/>
          </a:p>
        </p:txBody>
      </p:sp>
    </p:spTree>
    <p:extLst>
      <p:ext uri="{BB962C8B-B14F-4D97-AF65-F5344CB8AC3E}">
        <p14:creationId xmlns:p14="http://schemas.microsoft.com/office/powerpoint/2010/main" val="115814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628C88-16C1-4587-ACBE-6576256D9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A46D661-3542-41FA-97EE-124C86328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76E42F-66E6-425D-B612-741A5659D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6215-3F8D-46AF-BBFE-576B28874EC3}" type="datetimeFigureOut">
              <a:rPr lang="ru-RU" smtClean="0"/>
              <a:t>16.06.2020</a:t>
            </a:fld>
            <a:endParaRPr lang="ru-RU"/>
          </a:p>
        </p:txBody>
      </p:sp>
      <p:sp>
        <p:nvSpPr>
          <p:cNvPr id="5" name="Нижний колонтитул 4">
            <a:extLst>
              <a:ext uri="{FF2B5EF4-FFF2-40B4-BE49-F238E27FC236}">
                <a16:creationId xmlns:a16="http://schemas.microsoft.com/office/drawing/2014/main" id="{2715E1C3-E1B0-4E67-B346-398CE6F97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305F184-F012-4D42-B5CD-032026F71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F8029-4612-4CE5-9FF9-04587C007BA4}" type="slidenum">
              <a:rPr lang="ru-RU" smtClean="0"/>
              <a:t>‹#›</a:t>
            </a:fld>
            <a:endParaRPr lang="ru-RU"/>
          </a:p>
        </p:txBody>
      </p:sp>
    </p:spTree>
    <p:extLst>
      <p:ext uri="{BB962C8B-B14F-4D97-AF65-F5344CB8AC3E}">
        <p14:creationId xmlns:p14="http://schemas.microsoft.com/office/powerpoint/2010/main" val="190976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Изображение Герба">
            <a:extLst>
              <a:ext uri="{FF2B5EF4-FFF2-40B4-BE49-F238E27FC236}">
                <a16:creationId xmlns:a16="http://schemas.microsoft.com/office/drawing/2014/main" id="{72ED6375-6618-4AB1-A112-C00F1F5DC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6" y="14277"/>
            <a:ext cx="1878531" cy="187853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1DB65CF6-294D-47BE-B78C-77E5D47A0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5936" y="0"/>
            <a:ext cx="2036064" cy="2036064"/>
          </a:xfrm>
          <a:prstGeom prst="rect">
            <a:avLst/>
          </a:prstGeom>
        </p:spPr>
      </p:pic>
      <p:sp>
        <p:nvSpPr>
          <p:cNvPr id="7" name="Прямоугольник 6">
            <a:extLst>
              <a:ext uri="{FF2B5EF4-FFF2-40B4-BE49-F238E27FC236}">
                <a16:creationId xmlns:a16="http://schemas.microsoft.com/office/drawing/2014/main" id="{5EA3BC74-2495-45E6-96AB-DAF60236B674}"/>
              </a:ext>
            </a:extLst>
          </p:cNvPr>
          <p:cNvSpPr/>
          <p:nvPr/>
        </p:nvSpPr>
        <p:spPr>
          <a:xfrm>
            <a:off x="1919597" y="248519"/>
            <a:ext cx="8480179" cy="1384995"/>
          </a:xfrm>
          <a:prstGeom prst="rect">
            <a:avLst/>
          </a:prstGeom>
        </p:spPr>
        <p:txBody>
          <a:bodyPr wrap="square">
            <a:spAutoFit/>
          </a:bodyPr>
          <a:lstStyle/>
          <a:p>
            <a:pPr algn="ctr">
              <a:spcAft>
                <a:spcPts val="0"/>
              </a:spcAft>
            </a:pPr>
            <a:r>
              <a:rPr lang="en-US" sz="2800" b="1" cap="all" dirty="0">
                <a:latin typeface="Times New Roman" panose="02020603050405020304" pitchFamily="18" charset="0"/>
                <a:ea typeface="Times New Roman" panose="02020603050405020304" pitchFamily="18" charset="0"/>
              </a:rPr>
              <a:t>PASSIVATION OF </a:t>
            </a:r>
            <a:r>
              <a:rPr lang="en-US" sz="2800" b="1" dirty="0" err="1">
                <a:latin typeface="Times New Roman" panose="02020603050405020304" pitchFamily="18" charset="0"/>
                <a:ea typeface="Times New Roman" panose="02020603050405020304" pitchFamily="18" charset="0"/>
              </a:rPr>
              <a:t>SiGe</a:t>
            </a:r>
            <a:r>
              <a:rPr lang="en-US" sz="2800" b="1" cap="all" dirty="0">
                <a:latin typeface="Times New Roman" panose="02020603050405020304" pitchFamily="18" charset="0"/>
                <a:ea typeface="Times New Roman" panose="02020603050405020304" pitchFamily="18" charset="0"/>
              </a:rPr>
              <a:t> SURFACES BY COLLAPSING BUBBLES AT THE SURFACE/REACTIVE ETCHANT INTERFACE</a:t>
            </a:r>
            <a:endParaRPr lang="ru-RU" sz="2800" b="1" dirty="0">
              <a:effectLst/>
              <a:latin typeface="Times" panose="02020603050405020304" pitchFamily="18" charset="0"/>
              <a:ea typeface="Times New Roman" panose="02020603050405020304" pitchFamily="18" charset="0"/>
            </a:endParaRPr>
          </a:p>
        </p:txBody>
      </p:sp>
      <p:pic>
        <p:nvPicPr>
          <p:cNvPr id="9" name="Рисунок 8">
            <a:extLst>
              <a:ext uri="{FF2B5EF4-FFF2-40B4-BE49-F238E27FC236}">
                <a16:creationId xmlns:a16="http://schemas.microsoft.com/office/drawing/2014/main" id="{0F8E9871-E319-4920-8CF5-FD81DB5B29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7312" y="1907333"/>
            <a:ext cx="6469218" cy="4851914"/>
          </a:xfrm>
          <a:prstGeom prst="rect">
            <a:avLst/>
          </a:prstGeom>
        </p:spPr>
      </p:pic>
      <p:sp>
        <p:nvSpPr>
          <p:cNvPr id="10" name="Прямоугольник 9">
            <a:extLst>
              <a:ext uri="{FF2B5EF4-FFF2-40B4-BE49-F238E27FC236}">
                <a16:creationId xmlns:a16="http://schemas.microsoft.com/office/drawing/2014/main" id="{D962977D-FE58-433B-8107-A8DC827F5478}"/>
              </a:ext>
            </a:extLst>
          </p:cNvPr>
          <p:cNvSpPr/>
          <p:nvPr/>
        </p:nvSpPr>
        <p:spPr>
          <a:xfrm>
            <a:off x="3529530" y="1509051"/>
            <a:ext cx="5189911" cy="369332"/>
          </a:xfrm>
          <a:prstGeom prst="rect">
            <a:avLst/>
          </a:prstGeom>
        </p:spPr>
        <p:txBody>
          <a:bodyPr wrap="square">
            <a:spAutoFit/>
          </a:bodyPr>
          <a:lstStyle/>
          <a:p>
            <a:r>
              <a:rPr lang="en-US" dirty="0" err="1"/>
              <a:t>Shmid</a:t>
            </a:r>
            <a:r>
              <a:rPr lang="en-US" dirty="0"/>
              <a:t> V, A.  </a:t>
            </a:r>
            <a:r>
              <a:rPr lang="en-US" dirty="0" err="1"/>
              <a:t>Podolian</a:t>
            </a:r>
            <a:r>
              <a:rPr lang="en-US" dirty="0"/>
              <a:t>, </a:t>
            </a:r>
            <a:r>
              <a:rPr lang="ru-RU" dirty="0"/>
              <a:t>А. </a:t>
            </a:r>
            <a:r>
              <a:rPr lang="en-US" dirty="0" err="1"/>
              <a:t>Nadtochiy</a:t>
            </a:r>
            <a:r>
              <a:rPr lang="en-US" dirty="0"/>
              <a:t>, O. </a:t>
            </a:r>
            <a:r>
              <a:rPr lang="en-US" dirty="0" err="1"/>
              <a:t>Korotchenkov</a:t>
            </a:r>
            <a:endParaRPr lang="ru-RU" dirty="0"/>
          </a:p>
        </p:txBody>
      </p:sp>
      <p:sp>
        <p:nvSpPr>
          <p:cNvPr id="11" name="Прямоугольник 10">
            <a:extLst>
              <a:ext uri="{FF2B5EF4-FFF2-40B4-BE49-F238E27FC236}">
                <a16:creationId xmlns:a16="http://schemas.microsoft.com/office/drawing/2014/main" id="{251605E0-0EDC-4EF5-8AB9-CDA3C466D0AF}"/>
              </a:ext>
            </a:extLst>
          </p:cNvPr>
          <p:cNvSpPr/>
          <p:nvPr/>
        </p:nvSpPr>
        <p:spPr>
          <a:xfrm>
            <a:off x="7225975" y="2140010"/>
            <a:ext cx="2088713" cy="646331"/>
          </a:xfrm>
          <a:prstGeom prst="rect">
            <a:avLst/>
          </a:prstGeom>
        </p:spPr>
        <p:txBody>
          <a:bodyPr wrap="none">
            <a:spAutoFit/>
          </a:bodyPr>
          <a:lstStyle/>
          <a:p>
            <a:r>
              <a:rPr lang="en-US" u="sng" dirty="0"/>
              <a:t>Reporter:</a:t>
            </a:r>
            <a:r>
              <a:rPr lang="uk-UA" u="sng" dirty="0"/>
              <a:t> </a:t>
            </a:r>
            <a:r>
              <a:rPr lang="en-US" u="sng" dirty="0" err="1"/>
              <a:t>Shmid</a:t>
            </a:r>
            <a:r>
              <a:rPr lang="en-US" u="sng" dirty="0"/>
              <a:t> V</a:t>
            </a:r>
          </a:p>
          <a:p>
            <a:r>
              <a:rPr lang="uk-UA" u="sng" dirty="0"/>
              <a:t> </a:t>
            </a:r>
            <a:r>
              <a:rPr lang="en-US" u="sng" dirty="0"/>
              <a:t>shmdvi@gmail.com</a:t>
            </a:r>
            <a:endParaRPr lang="ru-RU" u="sng" dirty="0"/>
          </a:p>
        </p:txBody>
      </p:sp>
      <p:pic>
        <p:nvPicPr>
          <p:cNvPr id="2" name="Записанный звук">
            <a:hlinkClick r:id="" action="ppaction://media"/>
            <a:extLst>
              <a:ext uri="{FF2B5EF4-FFF2-40B4-BE49-F238E27FC236}">
                <a16:creationId xmlns:a16="http://schemas.microsoft.com/office/drawing/2014/main" id="{EB784C5E-E251-4564-901F-E1396F9DE9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187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EED1C2F-E59C-44CB-B0C1-86A35BBC3A6D}"/>
              </a:ext>
            </a:extLst>
          </p:cNvPr>
          <p:cNvSpPr/>
          <p:nvPr/>
        </p:nvSpPr>
        <p:spPr>
          <a:xfrm>
            <a:off x="4565613" y="264349"/>
            <a:ext cx="3060774" cy="707886"/>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 </a:t>
            </a:r>
            <a:r>
              <a:rPr lang="en-US" sz="4000" b="1" u="sng" dirty="0">
                <a:latin typeface="Times New Roman" panose="02020603050405020304" pitchFamily="18" charset="0"/>
                <a:cs typeface="Times New Roman" panose="02020603050405020304" pitchFamily="18" charset="0"/>
              </a:rPr>
              <a:t>Introduction</a:t>
            </a:r>
            <a:endParaRPr lang="ru-RU" sz="4000" b="1" u="sng"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4C9BFBF-8E44-474A-8264-66D916C7AC8E}"/>
              </a:ext>
            </a:extLst>
          </p:cNvPr>
          <p:cNvSpPr/>
          <p:nvPr/>
        </p:nvSpPr>
        <p:spPr>
          <a:xfrm>
            <a:off x="719328" y="1264843"/>
            <a:ext cx="10753344" cy="1323439"/>
          </a:xfrm>
          <a:prstGeom prst="rect">
            <a:avLst/>
          </a:prstGeom>
        </p:spPr>
        <p:txBody>
          <a:bodyPr wrap="square">
            <a:spAutoFit/>
          </a:bodyPr>
          <a:lstStyle/>
          <a:p>
            <a:r>
              <a:rPr lang="en-US" sz="4000" dirty="0"/>
              <a:t>Depositing a passivation ﬁlm on Si/Ge surfaces is of great interest for electronics and photovoltaics.</a:t>
            </a:r>
            <a:endParaRPr lang="ru-RU" sz="4000" dirty="0"/>
          </a:p>
        </p:txBody>
      </p:sp>
      <p:sp>
        <p:nvSpPr>
          <p:cNvPr id="2" name="Прямоугольник 1">
            <a:extLst>
              <a:ext uri="{FF2B5EF4-FFF2-40B4-BE49-F238E27FC236}">
                <a16:creationId xmlns:a16="http://schemas.microsoft.com/office/drawing/2014/main" id="{47EABEFD-A93A-421F-96A9-3ECC7FCFFAEA}"/>
              </a:ext>
            </a:extLst>
          </p:cNvPr>
          <p:cNvSpPr/>
          <p:nvPr/>
        </p:nvSpPr>
        <p:spPr>
          <a:xfrm>
            <a:off x="719328" y="2588282"/>
            <a:ext cx="11094720" cy="2677656"/>
          </a:xfrm>
          <a:prstGeom prst="rect">
            <a:avLst/>
          </a:prstGeom>
        </p:spPr>
        <p:txBody>
          <a:bodyPr wrap="square">
            <a:spAutoFit/>
          </a:bodyPr>
          <a:lstStyle/>
          <a:p>
            <a:r>
              <a:rPr lang="en-US" sz="2400" dirty="0"/>
              <a:t>However, standard high-temperature passivation steps, based on oxidizing at ~ 1000 °C, degrade the carrier lifetime. To improve the lifetimes in Si/Ge, here we use </a:t>
            </a:r>
            <a:r>
              <a:rPr lang="en-US" sz="2400" dirty="0" err="1"/>
              <a:t>sonochemical</a:t>
            </a:r>
            <a:r>
              <a:rPr lang="en-US" sz="2400" dirty="0"/>
              <a:t> treatments in chloroform (CHCl3) and dichloromethane (CH2Cl2). It is suggested that these carbon sources are decomposed into hydrocarbon chains due to extreme conditions in the solvents and at the etchant/solid interfaces, as temperatures of ~ 5000°C, pressures of ~ 50 MPa and cooling rates greater than 109 K/s are achieved after the growth and following collapse of cavitation bubbles [1].</a:t>
            </a:r>
            <a:endParaRPr lang="ru-RU" sz="2400" dirty="0"/>
          </a:p>
        </p:txBody>
      </p:sp>
      <p:sp>
        <p:nvSpPr>
          <p:cNvPr id="3" name="Прямоугольник 2">
            <a:extLst>
              <a:ext uri="{FF2B5EF4-FFF2-40B4-BE49-F238E27FC236}">
                <a16:creationId xmlns:a16="http://schemas.microsoft.com/office/drawing/2014/main" id="{FEF82164-21C3-4D7E-B16F-EC1A535BC550}"/>
              </a:ext>
            </a:extLst>
          </p:cNvPr>
          <p:cNvSpPr/>
          <p:nvPr/>
        </p:nvSpPr>
        <p:spPr>
          <a:xfrm>
            <a:off x="835870" y="5841230"/>
            <a:ext cx="5296643" cy="369332"/>
          </a:xfrm>
          <a:prstGeom prst="rect">
            <a:avLst/>
          </a:prstGeom>
        </p:spPr>
        <p:txBody>
          <a:bodyPr wrap="none">
            <a:spAutoFit/>
          </a:bodyPr>
          <a:lstStyle/>
          <a:p>
            <a:r>
              <a:rPr lang="en-US" dirty="0"/>
              <a:t>[1]	K. S. </a:t>
            </a:r>
            <a:r>
              <a:rPr lang="en-US" dirty="0" err="1"/>
              <a:t>Suslick</a:t>
            </a:r>
            <a:r>
              <a:rPr lang="en-US" dirty="0"/>
              <a:t>, Science, 247, 1439-1445 (1990).</a:t>
            </a:r>
            <a:endParaRPr lang="ru-RU" dirty="0"/>
          </a:p>
        </p:txBody>
      </p:sp>
      <p:pic>
        <p:nvPicPr>
          <p:cNvPr id="4" name="Записанный звук">
            <a:hlinkClick r:id="" action="ppaction://media"/>
            <a:extLst>
              <a:ext uri="{FF2B5EF4-FFF2-40B4-BE49-F238E27FC236}">
                <a16:creationId xmlns:a16="http://schemas.microsoft.com/office/drawing/2014/main" id="{DF4EEDEB-46B9-4F7C-B1D5-60E172D5F3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608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26CB4BB-383C-4DAB-9E9E-9C139902D165}"/>
              </a:ext>
            </a:extLst>
          </p:cNvPr>
          <p:cNvPicPr>
            <a:picLocks noChangeAspect="1"/>
          </p:cNvPicPr>
          <p:nvPr/>
        </p:nvPicPr>
        <p:blipFill>
          <a:blip r:embed="rId4"/>
          <a:stretch>
            <a:fillRect/>
          </a:stretch>
        </p:blipFill>
        <p:spPr>
          <a:xfrm>
            <a:off x="693624" y="1094065"/>
            <a:ext cx="5033700" cy="3523817"/>
          </a:xfrm>
          <a:prstGeom prst="rect">
            <a:avLst/>
          </a:prstGeom>
        </p:spPr>
      </p:pic>
      <p:pic>
        <p:nvPicPr>
          <p:cNvPr id="6" name="Рисунок 5">
            <a:extLst>
              <a:ext uri="{FF2B5EF4-FFF2-40B4-BE49-F238E27FC236}">
                <a16:creationId xmlns:a16="http://schemas.microsoft.com/office/drawing/2014/main" id="{951CF3C0-274E-4F1F-A5B7-970DEB218832}"/>
              </a:ext>
            </a:extLst>
          </p:cNvPr>
          <p:cNvPicPr>
            <a:picLocks noChangeAspect="1"/>
          </p:cNvPicPr>
          <p:nvPr/>
        </p:nvPicPr>
        <p:blipFill>
          <a:blip r:embed="rId5"/>
          <a:stretch>
            <a:fillRect/>
          </a:stretch>
        </p:blipFill>
        <p:spPr>
          <a:xfrm>
            <a:off x="6253176" y="1018382"/>
            <a:ext cx="5245200" cy="3650801"/>
          </a:xfrm>
          <a:prstGeom prst="rect">
            <a:avLst/>
          </a:prstGeom>
        </p:spPr>
      </p:pic>
      <p:sp>
        <p:nvSpPr>
          <p:cNvPr id="7" name="Прямоугольник 6">
            <a:extLst>
              <a:ext uri="{FF2B5EF4-FFF2-40B4-BE49-F238E27FC236}">
                <a16:creationId xmlns:a16="http://schemas.microsoft.com/office/drawing/2014/main" id="{5E77AD00-6972-46E9-AF32-F1AFE1FA0F6D}"/>
              </a:ext>
            </a:extLst>
          </p:cNvPr>
          <p:cNvSpPr/>
          <p:nvPr/>
        </p:nvSpPr>
        <p:spPr>
          <a:xfrm>
            <a:off x="4814918" y="53965"/>
            <a:ext cx="3090911" cy="707886"/>
          </a:xfrm>
          <a:prstGeom prst="rect">
            <a:avLst/>
          </a:prstGeom>
        </p:spPr>
        <p:txBody>
          <a:bodyPr wrap="none">
            <a:spAutoFit/>
          </a:bodyPr>
          <a:lstStyle/>
          <a:p>
            <a:r>
              <a:rPr lang="en-US" sz="4000" dirty="0">
                <a:latin typeface="Century Schoolbook" panose="02040604050505020304" pitchFamily="18" charset="0"/>
              </a:rPr>
              <a:t>XRD results</a:t>
            </a:r>
            <a:endParaRPr lang="ru-RU" sz="4000" dirty="0"/>
          </a:p>
        </p:txBody>
      </p:sp>
      <p:sp>
        <p:nvSpPr>
          <p:cNvPr id="2" name="Прямоугольник 1">
            <a:extLst>
              <a:ext uri="{FF2B5EF4-FFF2-40B4-BE49-F238E27FC236}">
                <a16:creationId xmlns:a16="http://schemas.microsoft.com/office/drawing/2014/main" id="{47CCDBC5-41FD-4C78-9415-3BDA4A062AB4}"/>
              </a:ext>
            </a:extLst>
          </p:cNvPr>
          <p:cNvSpPr/>
          <p:nvPr/>
        </p:nvSpPr>
        <p:spPr>
          <a:xfrm>
            <a:off x="865632" y="4669183"/>
            <a:ext cx="10521696" cy="1938992"/>
          </a:xfrm>
          <a:prstGeom prst="rect">
            <a:avLst/>
          </a:prstGeom>
        </p:spPr>
        <p:txBody>
          <a:bodyPr wrap="square">
            <a:spAutoFit/>
          </a:bodyPr>
          <a:lstStyle/>
          <a:p>
            <a:r>
              <a:rPr lang="en-US" sz="2400" dirty="0"/>
              <a:t>The parameter of the Si unit cell (determined by the position of the diffraction maximum components) is equal to а = 0.54299 nm, which has only the 8ˑ10 </a:t>
            </a:r>
            <a:r>
              <a:rPr lang="en-US" sz="2400" baseline="30000" dirty="0"/>
              <a:t>– 5 </a:t>
            </a:r>
            <a:r>
              <a:rPr lang="en-US" sz="2400" dirty="0"/>
              <a:t>nm difference from the tabular value of this parameter (а = 0.54307 nm). Such differences are consistent with both the experimental errors in position determination and may be due to the effect of dopants.</a:t>
            </a:r>
            <a:endParaRPr lang="ru-RU" sz="2400" dirty="0"/>
          </a:p>
        </p:txBody>
      </p:sp>
      <p:pic>
        <p:nvPicPr>
          <p:cNvPr id="3" name="Записанный звук">
            <a:hlinkClick r:id="" action="ppaction://media"/>
            <a:extLst>
              <a:ext uri="{FF2B5EF4-FFF2-40B4-BE49-F238E27FC236}">
                <a16:creationId xmlns:a16="http://schemas.microsoft.com/office/drawing/2014/main" id="{F617FF08-582F-4E15-87C4-AFF5EAE88A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379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0800188-9119-4DCA-B613-C174E96973CF}"/>
              </a:ext>
            </a:extLst>
          </p:cNvPr>
          <p:cNvPicPr>
            <a:picLocks noChangeAspect="1"/>
          </p:cNvPicPr>
          <p:nvPr/>
        </p:nvPicPr>
        <p:blipFill>
          <a:blip r:embed="rId4"/>
          <a:stretch>
            <a:fillRect/>
          </a:stretch>
        </p:blipFill>
        <p:spPr>
          <a:xfrm>
            <a:off x="836208" y="1312148"/>
            <a:ext cx="4399200" cy="3185192"/>
          </a:xfrm>
          <a:prstGeom prst="rect">
            <a:avLst/>
          </a:prstGeom>
        </p:spPr>
      </p:pic>
      <p:pic>
        <p:nvPicPr>
          <p:cNvPr id="5" name="Рисунок 4">
            <a:extLst>
              <a:ext uri="{FF2B5EF4-FFF2-40B4-BE49-F238E27FC236}">
                <a16:creationId xmlns:a16="http://schemas.microsoft.com/office/drawing/2014/main" id="{FF450DD1-1FF1-46B2-921A-0958EE13C6E1}"/>
              </a:ext>
            </a:extLst>
          </p:cNvPr>
          <p:cNvPicPr>
            <a:picLocks noChangeAspect="1"/>
          </p:cNvPicPr>
          <p:nvPr/>
        </p:nvPicPr>
        <p:blipFill>
          <a:blip r:embed="rId5"/>
          <a:stretch>
            <a:fillRect/>
          </a:stretch>
        </p:blipFill>
        <p:spPr>
          <a:xfrm>
            <a:off x="6328332" y="1286154"/>
            <a:ext cx="4314600" cy="3174610"/>
          </a:xfrm>
          <a:prstGeom prst="rect">
            <a:avLst/>
          </a:prstGeom>
        </p:spPr>
      </p:pic>
      <p:sp>
        <p:nvSpPr>
          <p:cNvPr id="2" name="TextBox 1">
            <a:extLst>
              <a:ext uri="{FF2B5EF4-FFF2-40B4-BE49-F238E27FC236}">
                <a16:creationId xmlns:a16="http://schemas.microsoft.com/office/drawing/2014/main" id="{BB2E9A39-1A3C-4EC0-B641-74154ACA9B8B}"/>
              </a:ext>
            </a:extLst>
          </p:cNvPr>
          <p:cNvSpPr txBox="1"/>
          <p:nvPr/>
        </p:nvSpPr>
        <p:spPr>
          <a:xfrm>
            <a:off x="5645488" y="182880"/>
            <a:ext cx="974049" cy="707886"/>
          </a:xfrm>
          <a:prstGeom prst="rect">
            <a:avLst/>
          </a:prstGeom>
          <a:noFill/>
        </p:spPr>
        <p:txBody>
          <a:bodyPr wrap="none" rtlCol="0">
            <a:spAutoFit/>
          </a:bodyPr>
          <a:lstStyle/>
          <a:p>
            <a:r>
              <a:rPr lang="en-US" sz="4000" dirty="0"/>
              <a:t>SPV</a:t>
            </a:r>
            <a:endParaRPr lang="ru-RU" sz="4000" dirty="0"/>
          </a:p>
        </p:txBody>
      </p:sp>
      <p:sp>
        <p:nvSpPr>
          <p:cNvPr id="3" name="Прямоугольник 2">
            <a:extLst>
              <a:ext uri="{FF2B5EF4-FFF2-40B4-BE49-F238E27FC236}">
                <a16:creationId xmlns:a16="http://schemas.microsoft.com/office/drawing/2014/main" id="{EECFF31A-4520-47F8-B30A-FDFC9611106E}"/>
              </a:ext>
            </a:extLst>
          </p:cNvPr>
          <p:cNvSpPr/>
          <p:nvPr/>
        </p:nvSpPr>
        <p:spPr>
          <a:xfrm>
            <a:off x="836208" y="4460764"/>
            <a:ext cx="10880304" cy="1815882"/>
          </a:xfrm>
          <a:prstGeom prst="rect">
            <a:avLst/>
          </a:prstGeom>
        </p:spPr>
        <p:txBody>
          <a:bodyPr wrap="square">
            <a:spAutoFit/>
          </a:bodyPr>
          <a:lstStyle/>
          <a:p>
            <a:r>
              <a:rPr lang="en-US" sz="2800" dirty="0"/>
              <a:t>In this work, after each treatment step of the sample surface, the surface photovoltage (SPV) decay curves were measured. In every case, the SPV decay time and the amplitude value of the SPV signal undergo significant changes.</a:t>
            </a:r>
            <a:endParaRPr lang="ru-RU" sz="2800" dirty="0"/>
          </a:p>
        </p:txBody>
      </p:sp>
      <p:pic>
        <p:nvPicPr>
          <p:cNvPr id="7" name="Записанный звук">
            <a:hlinkClick r:id="" action="ppaction://media"/>
            <a:extLst>
              <a:ext uri="{FF2B5EF4-FFF2-40B4-BE49-F238E27FC236}">
                <a16:creationId xmlns:a16="http://schemas.microsoft.com/office/drawing/2014/main" id="{F52D606B-5E88-4145-A41D-95CCE1CD90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59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0F68C8-94DD-4F18-B39E-50C67A78E1A4}"/>
              </a:ext>
            </a:extLst>
          </p:cNvPr>
          <p:cNvPicPr>
            <a:picLocks noChangeAspect="1"/>
          </p:cNvPicPr>
          <p:nvPr/>
        </p:nvPicPr>
        <p:blipFill>
          <a:blip r:embed="rId4"/>
          <a:stretch>
            <a:fillRect/>
          </a:stretch>
        </p:blipFill>
        <p:spPr>
          <a:xfrm>
            <a:off x="2935615" y="3201072"/>
            <a:ext cx="6296386" cy="1885008"/>
          </a:xfrm>
          <a:prstGeom prst="rect">
            <a:avLst/>
          </a:prstGeom>
        </p:spPr>
      </p:pic>
      <p:pic>
        <p:nvPicPr>
          <p:cNvPr id="5" name="Рисунок 4">
            <a:extLst>
              <a:ext uri="{FF2B5EF4-FFF2-40B4-BE49-F238E27FC236}">
                <a16:creationId xmlns:a16="http://schemas.microsoft.com/office/drawing/2014/main" id="{A482B71C-FBA8-43A3-BD12-8762F6F9F9A6}"/>
              </a:ext>
            </a:extLst>
          </p:cNvPr>
          <p:cNvPicPr>
            <a:picLocks noChangeAspect="1"/>
          </p:cNvPicPr>
          <p:nvPr/>
        </p:nvPicPr>
        <p:blipFill>
          <a:blip r:embed="rId5"/>
          <a:stretch>
            <a:fillRect/>
          </a:stretch>
        </p:blipFill>
        <p:spPr>
          <a:xfrm>
            <a:off x="2968080" y="4951968"/>
            <a:ext cx="6255840" cy="1577520"/>
          </a:xfrm>
          <a:prstGeom prst="rect">
            <a:avLst/>
          </a:prstGeom>
        </p:spPr>
      </p:pic>
      <p:sp>
        <p:nvSpPr>
          <p:cNvPr id="6" name="TextBox 5">
            <a:extLst>
              <a:ext uri="{FF2B5EF4-FFF2-40B4-BE49-F238E27FC236}">
                <a16:creationId xmlns:a16="http://schemas.microsoft.com/office/drawing/2014/main" id="{7428D7C7-C22F-488D-8282-5460E26D7FE6}"/>
              </a:ext>
            </a:extLst>
          </p:cNvPr>
          <p:cNvSpPr txBox="1"/>
          <p:nvPr/>
        </p:nvSpPr>
        <p:spPr>
          <a:xfrm>
            <a:off x="5352880" y="328512"/>
            <a:ext cx="974049" cy="707886"/>
          </a:xfrm>
          <a:prstGeom prst="rect">
            <a:avLst/>
          </a:prstGeom>
          <a:noFill/>
        </p:spPr>
        <p:txBody>
          <a:bodyPr wrap="none" rtlCol="0">
            <a:spAutoFit/>
          </a:bodyPr>
          <a:lstStyle/>
          <a:p>
            <a:r>
              <a:rPr lang="en-US" sz="4000" dirty="0"/>
              <a:t>SPV</a:t>
            </a:r>
            <a:endParaRPr lang="ru-RU" sz="4000" dirty="0"/>
          </a:p>
        </p:txBody>
      </p:sp>
      <p:sp>
        <p:nvSpPr>
          <p:cNvPr id="2" name="Прямоугольник 1">
            <a:extLst>
              <a:ext uri="{FF2B5EF4-FFF2-40B4-BE49-F238E27FC236}">
                <a16:creationId xmlns:a16="http://schemas.microsoft.com/office/drawing/2014/main" id="{4B12E390-264B-49D9-BD6C-517A551E2E7B}"/>
              </a:ext>
            </a:extLst>
          </p:cNvPr>
          <p:cNvSpPr/>
          <p:nvPr/>
        </p:nvSpPr>
        <p:spPr>
          <a:xfrm>
            <a:off x="887312" y="2616297"/>
            <a:ext cx="10796735" cy="584775"/>
          </a:xfrm>
          <a:prstGeom prst="rect">
            <a:avLst/>
          </a:prstGeom>
        </p:spPr>
        <p:txBody>
          <a:bodyPr wrap="square">
            <a:spAutoFit/>
          </a:bodyPr>
          <a:lstStyle/>
          <a:p>
            <a:r>
              <a:rPr lang="en-US" sz="3200" dirty="0">
                <a:latin typeface="Century Schoolbook" panose="02040604050505020304" pitchFamily="18" charset="0"/>
              </a:rPr>
              <a:t>The resulting fitting of the parameters is shown in table</a:t>
            </a:r>
            <a:endParaRPr lang="ru-RU" sz="3200" dirty="0"/>
          </a:p>
        </p:txBody>
      </p:sp>
      <p:pic>
        <p:nvPicPr>
          <p:cNvPr id="3" name="Рисунок 2">
            <a:extLst>
              <a:ext uri="{FF2B5EF4-FFF2-40B4-BE49-F238E27FC236}">
                <a16:creationId xmlns:a16="http://schemas.microsoft.com/office/drawing/2014/main" id="{F24BA204-9D7A-45AD-90B7-52B30F36A7EC}"/>
              </a:ext>
            </a:extLst>
          </p:cNvPr>
          <p:cNvPicPr>
            <a:picLocks noChangeAspect="1"/>
          </p:cNvPicPr>
          <p:nvPr/>
        </p:nvPicPr>
        <p:blipFill>
          <a:blip r:embed="rId6"/>
          <a:stretch>
            <a:fillRect/>
          </a:stretch>
        </p:blipFill>
        <p:spPr>
          <a:xfrm>
            <a:off x="887312" y="1465673"/>
            <a:ext cx="10490401" cy="1026457"/>
          </a:xfrm>
          <a:prstGeom prst="rect">
            <a:avLst/>
          </a:prstGeom>
        </p:spPr>
      </p:pic>
      <p:pic>
        <p:nvPicPr>
          <p:cNvPr id="8" name="Записанный звук">
            <a:hlinkClick r:id="" action="ppaction://media"/>
            <a:extLst>
              <a:ext uri="{FF2B5EF4-FFF2-40B4-BE49-F238E27FC236}">
                <a16:creationId xmlns:a16="http://schemas.microsoft.com/office/drawing/2014/main" id="{86F4E31E-A51E-4B1C-B351-9A45B7C98E5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149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3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DFDE50-4490-4747-B53D-9F2CCF0F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9164" y="958486"/>
            <a:ext cx="3234045" cy="4724400"/>
          </a:xfrm>
          <a:prstGeom prst="rect">
            <a:avLst/>
          </a:prstGeom>
        </p:spPr>
      </p:pic>
      <p:pic>
        <p:nvPicPr>
          <p:cNvPr id="5" name="Рисунок 5">
            <a:extLst>
              <a:ext uri="{FF2B5EF4-FFF2-40B4-BE49-F238E27FC236}">
                <a16:creationId xmlns:a16="http://schemas.microsoft.com/office/drawing/2014/main" id="{4BFD6ECE-5694-4FE3-98B3-94F9D34CE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416" y="575460"/>
            <a:ext cx="5520344" cy="5535552"/>
          </a:xfrm>
          <a:prstGeom prst="rect">
            <a:avLst/>
          </a:prstGeom>
        </p:spPr>
      </p:pic>
      <p:sp>
        <p:nvSpPr>
          <p:cNvPr id="7" name="TextBox 6">
            <a:extLst>
              <a:ext uri="{FF2B5EF4-FFF2-40B4-BE49-F238E27FC236}">
                <a16:creationId xmlns:a16="http://schemas.microsoft.com/office/drawing/2014/main" id="{E6283289-5AAE-443B-9E99-2A1890555600}"/>
              </a:ext>
            </a:extLst>
          </p:cNvPr>
          <p:cNvSpPr txBox="1"/>
          <p:nvPr/>
        </p:nvSpPr>
        <p:spPr>
          <a:xfrm>
            <a:off x="1187920" y="1048816"/>
            <a:ext cx="436338" cy="369332"/>
          </a:xfrm>
          <a:prstGeom prst="rect">
            <a:avLst/>
          </a:prstGeom>
          <a:noFill/>
        </p:spPr>
        <p:txBody>
          <a:bodyPr wrap="none" rtlCol="0">
            <a:spAutoFit/>
          </a:bodyPr>
          <a:lstStyle/>
          <a:p>
            <a:r>
              <a:rPr lang="en-US" dirty="0"/>
              <a:t>(a)</a:t>
            </a:r>
            <a:endParaRPr lang="ru-RU" dirty="0"/>
          </a:p>
        </p:txBody>
      </p:sp>
      <p:sp>
        <p:nvSpPr>
          <p:cNvPr id="8" name="Прямоугольник 8">
            <a:extLst>
              <a:ext uri="{FF2B5EF4-FFF2-40B4-BE49-F238E27FC236}">
                <a16:creationId xmlns:a16="http://schemas.microsoft.com/office/drawing/2014/main" id="{E0F06D4F-B235-4389-A9C6-6A248FE50666}"/>
              </a:ext>
            </a:extLst>
          </p:cNvPr>
          <p:cNvSpPr/>
          <p:nvPr/>
        </p:nvSpPr>
        <p:spPr>
          <a:xfrm>
            <a:off x="1406089" y="243350"/>
            <a:ext cx="10043455" cy="707886"/>
          </a:xfrm>
          <a:prstGeom prst="rect">
            <a:avLst/>
          </a:prstGeom>
        </p:spPr>
        <p:txBody>
          <a:bodyPr wrap="none">
            <a:spAutoFit/>
          </a:bodyPr>
          <a:lstStyle/>
          <a:p>
            <a:r>
              <a:rPr lang="en-US" sz="4000" dirty="0"/>
              <a:t>SEM image (left) and EDX spectra (right) in </a:t>
            </a:r>
            <a:r>
              <a:rPr lang="en-US" sz="4000" dirty="0" err="1"/>
              <a:t>SiGe</a:t>
            </a:r>
            <a:endParaRPr lang="ru-RU" sz="4000" dirty="0"/>
          </a:p>
        </p:txBody>
      </p:sp>
      <p:sp>
        <p:nvSpPr>
          <p:cNvPr id="2" name="Прямоугольник 1">
            <a:extLst>
              <a:ext uri="{FF2B5EF4-FFF2-40B4-BE49-F238E27FC236}">
                <a16:creationId xmlns:a16="http://schemas.microsoft.com/office/drawing/2014/main" id="{88371E4C-0F78-462C-BA4D-3CE2791BC9EA}"/>
              </a:ext>
            </a:extLst>
          </p:cNvPr>
          <p:cNvSpPr/>
          <p:nvPr/>
        </p:nvSpPr>
        <p:spPr>
          <a:xfrm>
            <a:off x="51816" y="5863308"/>
            <a:ext cx="12023104" cy="954107"/>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(a) SEM image taken on the Si/Ge surface; (b) and (c) EDX spectra measured in the surface areas A and B marked in (a)</a:t>
            </a:r>
            <a:endParaRPr lang="ru-RU" sz="2800" dirty="0"/>
          </a:p>
        </p:txBody>
      </p:sp>
      <p:pic>
        <p:nvPicPr>
          <p:cNvPr id="3" name="Записанный звук">
            <a:hlinkClick r:id="" action="ppaction://media"/>
            <a:extLst>
              <a:ext uri="{FF2B5EF4-FFF2-40B4-BE49-F238E27FC236}">
                <a16:creationId xmlns:a16="http://schemas.microsoft.com/office/drawing/2014/main" id="{EB5F8B57-7741-490E-9501-F23F59A51C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368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ABD254D-7673-4524-A3AF-7F7D7EBDF4CE}"/>
              </a:ext>
            </a:extLst>
          </p:cNvPr>
          <p:cNvSpPr/>
          <p:nvPr/>
        </p:nvSpPr>
        <p:spPr>
          <a:xfrm>
            <a:off x="4492580" y="354830"/>
            <a:ext cx="3206840" cy="707886"/>
          </a:xfrm>
          <a:prstGeom prst="rect">
            <a:avLst/>
          </a:prstGeom>
        </p:spPr>
        <p:txBody>
          <a:bodyPr wrap="none">
            <a:spAutoFit/>
          </a:bodyPr>
          <a:lstStyle/>
          <a:p>
            <a:r>
              <a:rPr lang="en-US" sz="4000" dirty="0"/>
              <a:t>CONCLUSIONS</a:t>
            </a:r>
            <a:endParaRPr lang="ru-RU" sz="4000" dirty="0"/>
          </a:p>
        </p:txBody>
      </p:sp>
      <p:sp>
        <p:nvSpPr>
          <p:cNvPr id="2" name="Rectangle 1"/>
          <p:cNvSpPr/>
          <p:nvPr/>
        </p:nvSpPr>
        <p:spPr>
          <a:xfrm>
            <a:off x="623253" y="1286316"/>
            <a:ext cx="11018520" cy="5693866"/>
          </a:xfrm>
          <a:prstGeom prst="rect">
            <a:avLst/>
          </a:prstGeom>
        </p:spPr>
        <p:txBody>
          <a:bodyPr wrap="square">
            <a:spAutoFit/>
          </a:bodyPr>
          <a:lstStyle/>
          <a:p>
            <a:pPr marL="285750" indent="-285750">
              <a:buFont typeface="Symbol"/>
              <a:buChar char="-"/>
            </a:pPr>
            <a:r>
              <a:rPr lang="en-US" sz="2800" dirty="0"/>
              <a:t>SPV signal in Si can be significantly enhanced due to </a:t>
            </a:r>
            <a:r>
              <a:rPr lang="en-US" sz="2800" dirty="0" err="1"/>
              <a:t>sonochemical</a:t>
            </a:r>
            <a:r>
              <a:rPr lang="en-US" sz="2800" dirty="0"/>
              <a:t> treatments in </a:t>
            </a:r>
            <a:r>
              <a:rPr lang="en-US" sz="2800" dirty="0" err="1"/>
              <a:t>dichloromethane.Similar</a:t>
            </a:r>
            <a:r>
              <a:rPr lang="en-US" sz="2800" dirty="0"/>
              <a:t> effect can be observed for </a:t>
            </a:r>
            <a:r>
              <a:rPr lang="en-US" sz="2800" dirty="0" err="1"/>
              <a:t>SiGe</a:t>
            </a:r>
            <a:r>
              <a:rPr lang="en-US" sz="2800" dirty="0"/>
              <a:t> surfaces with a smaller enhancement. </a:t>
            </a:r>
          </a:p>
          <a:p>
            <a:pPr marL="285750" indent="-285750">
              <a:buFont typeface="Symbol"/>
              <a:buChar char="-"/>
            </a:pPr>
            <a:r>
              <a:rPr lang="en-US" sz="2800" dirty="0"/>
              <a:t>An order of magnitude larger SPV signal is observed in Si, whereas a 50 % increase in the amplitude is reproduced in </a:t>
            </a:r>
            <a:r>
              <a:rPr lang="en-US" sz="2800" dirty="0" err="1"/>
              <a:t>SiGe</a:t>
            </a:r>
            <a:r>
              <a:rPr lang="en-US" sz="2800" dirty="0"/>
              <a:t>. </a:t>
            </a:r>
          </a:p>
          <a:p>
            <a:pPr marL="285750" indent="-285750">
              <a:buFont typeface="Symbol"/>
              <a:buChar char="-"/>
            </a:pPr>
            <a:r>
              <a:rPr lang="en-US" sz="2800" dirty="0"/>
              <a:t>It is suggested that dichloromethane acts as a carbon source, so that </a:t>
            </a:r>
            <a:r>
              <a:rPr lang="en-US" sz="2800" dirty="0" err="1"/>
              <a:t>sonochemically</a:t>
            </a:r>
            <a:r>
              <a:rPr lang="en-US" sz="2800" dirty="0"/>
              <a:t> decomposed carbon atoms can effectively </a:t>
            </a:r>
            <a:r>
              <a:rPr lang="en-US" sz="2800" dirty="0" err="1"/>
              <a:t>passivate</a:t>
            </a:r>
            <a:r>
              <a:rPr lang="en-US" sz="2800" dirty="0"/>
              <a:t> silicon dangling bonds. The carbon involvement is verified by using electron microscopy (SEM) and energy-dispersive X-ray (EDX) spectroscopy.</a:t>
            </a:r>
          </a:p>
          <a:p>
            <a:pPr marL="285750" indent="-285750">
              <a:buFont typeface="Symbol"/>
              <a:buChar char="-"/>
            </a:pPr>
            <a:r>
              <a:rPr lang="en-US" sz="2800" dirty="0"/>
              <a:t>It is furthermore believed that such a </a:t>
            </a:r>
            <a:r>
              <a:rPr lang="en-US" sz="2800" dirty="0" err="1"/>
              <a:t>sonochemical</a:t>
            </a:r>
            <a:r>
              <a:rPr lang="en-US" sz="2800" dirty="0"/>
              <a:t> treatment step would be beneficial for the surface passivation in Si - and </a:t>
            </a:r>
            <a:r>
              <a:rPr lang="en-US" sz="2800" dirty="0" err="1"/>
              <a:t>SiGe</a:t>
            </a:r>
            <a:r>
              <a:rPr lang="en-US" sz="2800" dirty="0"/>
              <a:t> - based solar cell fabrication processes. </a:t>
            </a:r>
            <a:endParaRPr lang="ru-RU" sz="2800" dirty="0"/>
          </a:p>
        </p:txBody>
      </p:sp>
      <p:pic>
        <p:nvPicPr>
          <p:cNvPr id="3" name="Записанный звук">
            <a:hlinkClick r:id="" action="ppaction://media"/>
            <a:extLst>
              <a:ext uri="{FF2B5EF4-FFF2-40B4-BE49-F238E27FC236}">
                <a16:creationId xmlns:a16="http://schemas.microsoft.com/office/drawing/2014/main" id="{8211DE2C-33B2-47FB-BC25-F342BECDF0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590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DBCE8F2-BB19-4A6C-97D3-826FFA6A4469}"/>
              </a:ext>
            </a:extLst>
          </p:cNvPr>
          <p:cNvSpPr/>
          <p:nvPr/>
        </p:nvSpPr>
        <p:spPr>
          <a:xfrm>
            <a:off x="1804642" y="2683502"/>
            <a:ext cx="8879226" cy="1107996"/>
          </a:xfrm>
          <a:prstGeom prst="rect">
            <a:avLst/>
          </a:prstGeom>
        </p:spPr>
        <p:txBody>
          <a:bodyPr wrap="none">
            <a:spAutoFit/>
          </a:bodyPr>
          <a:lstStyle/>
          <a:p>
            <a:r>
              <a:rPr lang="en-US" sz="6600" dirty="0"/>
              <a:t>Thanks for your attention</a:t>
            </a:r>
            <a:endParaRPr lang="ru-RU" sz="6600" dirty="0"/>
          </a:p>
        </p:txBody>
      </p:sp>
      <p:pic>
        <p:nvPicPr>
          <p:cNvPr id="2" name="Записанный звук">
            <a:hlinkClick r:id="" action="ppaction://media"/>
            <a:extLst>
              <a:ext uri="{FF2B5EF4-FFF2-40B4-BE49-F238E27FC236}">
                <a16:creationId xmlns:a16="http://schemas.microsoft.com/office/drawing/2014/main" id="{1EE6887B-080A-4099-B165-C8A65A6BB6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935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396</Words>
  <Application>Microsoft Office PowerPoint</Application>
  <PresentationFormat>Широкоэкранный</PresentationFormat>
  <Paragraphs>23</Paragraphs>
  <Slides>8</Slides>
  <Notes>0</Notes>
  <HiddenSlides>0</HiddenSlides>
  <MMClips>8</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Calibri</vt:lpstr>
      <vt:lpstr>Calibri Light</vt:lpstr>
      <vt:lpstr>Century Schoolbook</vt:lpstr>
      <vt:lpstr>Symbol</vt:lpstr>
      <vt:lpstr>Times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Voldik</dc:creator>
  <cp:lastModifiedBy>Voldik</cp:lastModifiedBy>
  <cp:revision>17</cp:revision>
  <dcterms:created xsi:type="dcterms:W3CDTF">2020-06-15T18:16:28Z</dcterms:created>
  <dcterms:modified xsi:type="dcterms:W3CDTF">2020-06-16T10:03:51Z</dcterms:modified>
</cp:coreProperties>
</file>