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Montserrat" panose="00000800000000000000" pitchFamily="2" charset="-52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0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80cc5b3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80cc5b3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80cc5b3a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80cc5b3a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25e4fcaf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25e4fcaf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325e4fca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325e4fca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80cc5b3a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80cc5b3a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9bff2a5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9bff2a5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9bff2a5b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9bff2a5b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89bff2a5b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89bff2a5b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8188a5c1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8188a5c1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9bff2a5b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9bff2a5b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325e4fca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325e4fca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8188a5c1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8188a5c1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8188a5c1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8188a5c1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8188a5c1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8188a5c1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80cc5b3a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80cc5b3a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325e4fcaf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325e4fcaf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88c5f38d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88c5f38d3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1e69cf24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1e69cf24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8188a5c1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8188a5c1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325e4fcaf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325e4fcaf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3309bf3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3309bf3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8004e3ea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8004e3ea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8004e3ea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8004e3ea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8004e3eaf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8004e3eaf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8004e3ea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8004e3ea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9D2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6ED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86300" y="1526150"/>
            <a:ext cx="8275500" cy="14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Montserrat"/>
                <a:ea typeface="Montserrat"/>
                <a:cs typeface="Montserrat"/>
                <a:sym typeface="Montserrat"/>
              </a:rPr>
              <a:t>quantum-topological analysis of stock market data</a:t>
            </a:r>
            <a:endParaRPr sz="4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3301050" y="2888400"/>
            <a:ext cx="5423700" cy="11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Solomiia Leno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Faculty of Applied Sciences,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Ukrainian Catholic University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2550" y="2504125"/>
            <a:ext cx="1943525" cy="20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3"/>
    </mc:Choice>
    <mc:Fallback>
      <p:transition spd="slow" advTm="9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/>
        </p:nvSpPr>
        <p:spPr>
          <a:xfrm>
            <a:off x="3689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persistent homology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450" y="1303450"/>
            <a:ext cx="7279799" cy="336875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5391950" y="1021775"/>
            <a:ext cx="28065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* picture from [2]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5123325" y="4248450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persistence diagram</a:t>
            </a:r>
            <a:endParaRPr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22"/>
          <p:cNvSpPr txBox="1"/>
          <p:nvPr/>
        </p:nvSpPr>
        <p:spPr>
          <a:xfrm>
            <a:off x="1167150" y="458207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5. Persistent homology: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left - data cloud, right - corresponding persistence diagram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42"/>
    </mc:Choice>
    <mc:Fallback>
      <p:transition spd="slow" advTm="14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/>
        </p:nvSpPr>
        <p:spPr>
          <a:xfrm>
            <a:off x="3689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Betti numbers calculation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6034575" y="3964975"/>
            <a:ext cx="28065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*pictures from [2]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 rotWithShape="1">
          <a:blip r:embed="rId5">
            <a:alphaModFix/>
          </a:blip>
          <a:srcRect l="50000" r="7691"/>
          <a:stretch/>
        </p:blipFill>
        <p:spPr>
          <a:xfrm>
            <a:off x="292750" y="1284375"/>
            <a:ext cx="3458325" cy="272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 rotWithShape="1">
          <a:blip r:embed="rId6">
            <a:alphaModFix/>
          </a:blip>
          <a:srcRect l="8876" t="10546" r="49932"/>
          <a:stretch/>
        </p:blipFill>
        <p:spPr>
          <a:xfrm>
            <a:off x="5131425" y="1436775"/>
            <a:ext cx="3601676" cy="260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/>
          <p:nvPr/>
        </p:nvSpPr>
        <p:spPr>
          <a:xfrm>
            <a:off x="4027975" y="2364875"/>
            <a:ext cx="843300" cy="51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3"/>
          <p:cNvSpPr txBox="1"/>
          <p:nvPr/>
        </p:nvSpPr>
        <p:spPr>
          <a:xfrm>
            <a:off x="1167150" y="442967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6. Betti curve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left - Betti curve, right - Betti curve after normalization with set threshold of market crash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32"/>
    </mc:Choice>
    <mc:Fallback>
      <p:transition spd="slow" advTm="41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/>
        </p:nvSpPr>
        <p:spPr>
          <a:xfrm>
            <a:off x="157125" y="120725"/>
            <a:ext cx="36975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Montserrat"/>
                <a:ea typeface="Montserrat"/>
                <a:cs typeface="Montserrat"/>
                <a:sym typeface="Montserrat"/>
              </a:rPr>
              <a:t>why quantum?</a:t>
            </a:r>
            <a:endParaRPr sz="3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566150" y="1036725"/>
            <a:ext cx="8444100" cy="3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Montserrat"/>
                <a:ea typeface="Montserrat"/>
                <a:cs typeface="Montserrat"/>
                <a:sym typeface="Montserrat"/>
              </a:rPr>
              <a:t>one can create </a:t>
            </a: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" sz="2600" b="1" baseline="30000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" sz="2600">
                <a:latin typeface="Montserrat"/>
                <a:ea typeface="Montserrat"/>
                <a:cs typeface="Montserrat"/>
                <a:sym typeface="Montserrat"/>
              </a:rPr>
              <a:t> topologically different structures from data represented as n-element vector 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" sz="2600">
                <a:latin typeface="Montserrat"/>
                <a:ea typeface="Montserrat"/>
                <a:cs typeface="Montserrat"/>
                <a:sym typeface="Montserrat"/>
              </a:rPr>
              <a:t> classical bits = </a:t>
            </a: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log</a:t>
            </a:r>
            <a:r>
              <a:rPr lang="en" sz="2600" b="1" baseline="-25000"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 n</a:t>
            </a:r>
            <a:r>
              <a:rPr lang="en" sz="2600">
                <a:latin typeface="Montserrat"/>
                <a:ea typeface="Montserrat"/>
                <a:cs typeface="Montserrat"/>
                <a:sym typeface="Montserrat"/>
              </a:rPr>
              <a:t> quantum bits</a:t>
            </a: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Montserrat"/>
                <a:ea typeface="Montserrat"/>
                <a:cs typeface="Montserrat"/>
                <a:sym typeface="Montserrat"/>
              </a:rPr>
              <a:t>thus, all</a:t>
            </a: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 2</a:t>
            </a:r>
            <a:r>
              <a:rPr lang="en" sz="2600" b="1" baseline="30000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" sz="2600">
                <a:latin typeface="Montserrat"/>
                <a:ea typeface="Montserrat"/>
                <a:cs typeface="Montserrat"/>
                <a:sym typeface="Montserrat"/>
              </a:rPr>
              <a:t> possible topological structures can be described with only </a:t>
            </a:r>
            <a:r>
              <a:rPr lang="en" sz="2600" b="1">
                <a:latin typeface="Montserrat"/>
                <a:ea typeface="Montserrat"/>
                <a:cs typeface="Montserrat"/>
                <a:sym typeface="Montserrat"/>
              </a:rPr>
              <a:t>n-bit</a:t>
            </a:r>
            <a:r>
              <a:rPr lang="en" sz="2600">
                <a:latin typeface="Montserrat"/>
                <a:ea typeface="Montserrat"/>
                <a:cs typeface="Montserrat"/>
                <a:sym typeface="Montserrat"/>
              </a:rPr>
              <a:t> quantum state</a:t>
            </a:r>
            <a:endParaRPr sz="2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19"/>
    </mc:Choice>
    <mc:Fallback>
      <p:transition spd="slow" advTm="29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/>
        </p:nvSpPr>
        <p:spPr>
          <a:xfrm>
            <a:off x="157125" y="120725"/>
            <a:ext cx="36975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Montserrat"/>
                <a:ea typeface="Montserrat"/>
                <a:cs typeface="Montserrat"/>
                <a:sym typeface="Montserrat"/>
              </a:rPr>
              <a:t>why quantum?</a:t>
            </a:r>
            <a:endParaRPr sz="3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25"/>
          <p:cNvSpPr txBox="1"/>
          <p:nvPr/>
        </p:nvSpPr>
        <p:spPr>
          <a:xfrm>
            <a:off x="927525" y="1341525"/>
            <a:ext cx="7320600" cy="19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Montserrat"/>
                <a:ea typeface="Montserrat"/>
                <a:cs typeface="Montserrat"/>
                <a:sym typeface="Montserrat"/>
              </a:rPr>
              <a:t>time complexity 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Montserrat"/>
                <a:ea typeface="Montserrat"/>
                <a:cs typeface="Montserrat"/>
                <a:sym typeface="Montserrat"/>
              </a:rPr>
              <a:t>due parallel access to qRAM one can achieve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O(n</a:t>
            </a:r>
            <a:r>
              <a:rPr lang="en" sz="3200" b="1" baseline="30000"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) </a:t>
            </a:r>
            <a:r>
              <a:rPr lang="en" sz="3200">
                <a:latin typeface="Montserrat"/>
                <a:ea typeface="Montserrat"/>
                <a:cs typeface="Montserrat"/>
                <a:sym typeface="Montserrat"/>
              </a:rPr>
              <a:t>vs.</a:t>
            </a: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 O(2</a:t>
            </a:r>
            <a:r>
              <a:rPr lang="en" sz="3200" b="1" baseline="30000">
                <a:latin typeface="Montserrat"/>
                <a:ea typeface="Montserrat"/>
                <a:cs typeface="Montserrat"/>
                <a:sym typeface="Montserrat"/>
              </a:rPr>
              <a:t>2n</a:t>
            </a:r>
            <a:r>
              <a:rPr lang="en" sz="3200" b="1"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*numbers by [1]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13"/>
    </mc:Choice>
    <mc:Fallback>
      <p:transition spd="slow" advTm="1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/>
        </p:nvSpPr>
        <p:spPr>
          <a:xfrm>
            <a:off x="2927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quantum algorithm pipeline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835350" y="1364825"/>
            <a:ext cx="8054400" cy="29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AutoNum type="arabicPeriod"/>
            </a:pPr>
            <a:r>
              <a:rPr lang="en" sz="2500" dirty="0">
                <a:latin typeface="Montserrat"/>
                <a:ea typeface="Montserrat"/>
                <a:cs typeface="Montserrat"/>
                <a:sym typeface="Montserrat"/>
              </a:rPr>
              <a:t>data preparation: classical computer</a:t>
            </a:r>
            <a:endParaRPr sz="2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27050" lvl="0" algn="l" rtl="0">
              <a:spcBef>
                <a:spcPts val="0"/>
              </a:spcBef>
              <a:spcAft>
                <a:spcPts val="0"/>
              </a:spcAft>
              <a:buSzPts val="2500"/>
            </a:pPr>
            <a:r>
              <a:rPr lang="en" sz="2500" dirty="0" smtClean="0">
                <a:latin typeface="Montserrat"/>
                <a:ea typeface="Montserrat"/>
                <a:cs typeface="Montserrat"/>
                <a:sym typeface="Montserrat"/>
              </a:rPr>
              <a:t>1.1. data </a:t>
            </a:r>
            <a:r>
              <a:rPr lang="en" sz="2500" dirty="0">
                <a:latin typeface="Montserrat"/>
                <a:ea typeface="Montserrat"/>
                <a:cs typeface="Montserrat"/>
                <a:sym typeface="Montserrat"/>
              </a:rPr>
              <a:t>averaging</a:t>
            </a:r>
            <a:endParaRPr sz="2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27050" lvl="0" algn="l" rtl="0">
              <a:spcBef>
                <a:spcPts val="0"/>
              </a:spcBef>
              <a:spcAft>
                <a:spcPts val="0"/>
              </a:spcAft>
              <a:buSzPts val="2500"/>
            </a:pPr>
            <a:r>
              <a:rPr lang="en" sz="2500" dirty="0" smtClean="0">
                <a:latin typeface="Montserrat"/>
                <a:ea typeface="Montserrat"/>
                <a:cs typeface="Montserrat"/>
                <a:sym typeface="Montserrat"/>
              </a:rPr>
              <a:t>1.2. Takens</a:t>
            </a:r>
            <a:r>
              <a:rPr lang="en" sz="2500" dirty="0">
                <a:latin typeface="Montserrat"/>
                <a:ea typeface="Montserrat"/>
                <a:cs typeface="Montserrat"/>
                <a:sym typeface="Montserrat"/>
              </a:rPr>
              <a:t>’ embedding</a:t>
            </a:r>
            <a:endParaRPr sz="2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1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Montserrat"/>
              <a:buChar char="◆"/>
            </a:pPr>
            <a:r>
              <a:rPr lang="en" sz="2500" dirty="0">
                <a:latin typeface="Montserrat"/>
                <a:ea typeface="Montserrat"/>
                <a:cs typeface="Montserrat"/>
                <a:sym typeface="Montserrat"/>
              </a:rPr>
              <a:t>embedding dimension = </a:t>
            </a:r>
            <a:r>
              <a:rPr lang="en" sz="2500" b="1" dirty="0"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" sz="2500" b="1" baseline="30000" dirty="0"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" sz="25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27050" lvl="0" algn="l" rtl="0">
              <a:spcBef>
                <a:spcPts val="0"/>
              </a:spcBef>
              <a:spcAft>
                <a:spcPts val="0"/>
              </a:spcAft>
              <a:buSzPts val="2500"/>
            </a:pPr>
            <a:r>
              <a:rPr lang="en" sz="2500" dirty="0" smtClean="0">
                <a:latin typeface="Montserrat"/>
                <a:ea typeface="Montserrat"/>
                <a:cs typeface="Montserrat"/>
                <a:sym typeface="Montserrat"/>
              </a:rPr>
              <a:t>1.3. configuration </a:t>
            </a:r>
            <a:r>
              <a:rPr lang="en" sz="2500" dirty="0">
                <a:latin typeface="Montserrat"/>
                <a:ea typeface="Montserrat"/>
                <a:cs typeface="Montserrat"/>
                <a:sym typeface="Montserrat"/>
              </a:rPr>
              <a:t>data for quantum computer</a:t>
            </a:r>
            <a:endParaRPr sz="2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81"/>
    </mc:Choice>
    <mc:Fallback>
      <p:transition spd="slow" advTm="3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/>
        </p:nvSpPr>
        <p:spPr>
          <a:xfrm>
            <a:off x="2927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quantum algorithm pipeline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6" name="Google Shape;166;p27"/>
          <p:cNvPicPr preferRelativeResize="0"/>
          <p:nvPr/>
        </p:nvPicPr>
        <p:blipFill rotWithShape="1">
          <a:blip r:embed="rId5">
            <a:alphaModFix/>
          </a:blip>
          <a:srcRect l="35716" t="34114" r="23997" b="21004"/>
          <a:stretch/>
        </p:blipFill>
        <p:spPr>
          <a:xfrm>
            <a:off x="2051550" y="1360050"/>
            <a:ext cx="5008449" cy="313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 txBox="1"/>
          <p:nvPr/>
        </p:nvSpPr>
        <p:spPr>
          <a:xfrm>
            <a:off x="1167150" y="458207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7. Data representation within quantum computer pipeline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96"/>
    </mc:Choice>
    <mc:Fallback>
      <p:transition spd="slow" advTm="61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/>
        </p:nvSpPr>
        <p:spPr>
          <a:xfrm>
            <a:off x="2927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quantum algorithm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28"/>
          <p:cNvSpPr txBox="1"/>
          <p:nvPr/>
        </p:nvSpPr>
        <p:spPr>
          <a:xfrm>
            <a:off x="835350" y="1517225"/>
            <a:ext cx="7817700" cy="2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AutoNum type="arabicPeriod"/>
            </a:pPr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data preparation: quantum computer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➔"/>
            </a:pPr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set quantum bits to needed quantum states using </a:t>
            </a: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U3</a:t>
            </a:r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 gate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➔"/>
            </a:pPr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calculate pairwise distances between data points denoted as quantum states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09"/>
    </mc:Choice>
    <mc:Fallback>
      <p:transition spd="slow" advTm="19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/>
        </p:nvSpPr>
        <p:spPr>
          <a:xfrm>
            <a:off x="2927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quantum algorithm pipeline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29"/>
          <p:cNvSpPr txBox="1"/>
          <p:nvPr/>
        </p:nvSpPr>
        <p:spPr>
          <a:xfrm>
            <a:off x="510750" y="1116075"/>
            <a:ext cx="78177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!</a:t>
            </a:r>
            <a:r>
              <a:rPr lang="en" sz="2500">
                <a:latin typeface="Montserrat"/>
                <a:ea typeface="Montserrat"/>
                <a:cs typeface="Montserrat"/>
                <a:sym typeface="Montserrat"/>
              </a:rPr>
              <a:t> IBM Q API does not provide functional needed to create custom 3-bit gates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0" name="Google Shape;180;p29"/>
          <p:cNvPicPr preferRelativeResize="0"/>
          <p:nvPr/>
        </p:nvPicPr>
        <p:blipFill rotWithShape="1">
          <a:blip r:embed="rId5">
            <a:alphaModFix/>
          </a:blip>
          <a:srcRect l="17733" r="13158" b="10080"/>
          <a:stretch/>
        </p:blipFill>
        <p:spPr>
          <a:xfrm rot="-5400000">
            <a:off x="3480925" y="704150"/>
            <a:ext cx="2360050" cy="545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9"/>
          <p:cNvSpPr txBox="1"/>
          <p:nvPr/>
        </p:nvSpPr>
        <p:spPr>
          <a:xfrm>
            <a:off x="1090950" y="458207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8. Circuit for calculating the distance between two data points represented as quantum states of q[0] and q[1] with q[2] being the control bit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89"/>
    </mc:Choice>
    <mc:Fallback>
      <p:transition spd="slow" advTm="59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/>
        </p:nvSpPr>
        <p:spPr>
          <a:xfrm>
            <a:off x="2927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quantum algorithm pipeline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30"/>
          <p:cNvSpPr txBox="1"/>
          <p:nvPr/>
        </p:nvSpPr>
        <p:spPr>
          <a:xfrm>
            <a:off x="911550" y="983825"/>
            <a:ext cx="71070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Montserrat"/>
                <a:ea typeface="Montserrat"/>
                <a:cs typeface="Montserrat"/>
                <a:sym typeface="Montserrat"/>
              </a:rPr>
              <a:t>2.  simplicial complex сonstruction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30"/>
          <p:cNvSpPr txBox="1"/>
          <p:nvPr/>
        </p:nvSpPr>
        <p:spPr>
          <a:xfrm>
            <a:off x="1433700" y="1626975"/>
            <a:ext cx="54531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Montserrat"/>
                <a:ea typeface="Montserrat"/>
                <a:cs typeface="Montserrat"/>
                <a:sym typeface="Montserrat"/>
              </a:rPr>
              <a:t>Grover’s search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9" name="Google Shape;18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5463" y="2324025"/>
            <a:ext cx="6273077" cy="20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/>
          <p:nvPr/>
        </p:nvSpPr>
        <p:spPr>
          <a:xfrm>
            <a:off x="1167150" y="442967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9. Circuit for implementation of Grover’s search algorithm with 2 quantum bits, searched state - 00.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Source: IBM Q tutorial: Grover’s algorithm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76"/>
    </mc:Choice>
    <mc:Fallback>
      <p:transition spd="slow" advTm="25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/>
        </p:nvSpPr>
        <p:spPr>
          <a:xfrm>
            <a:off x="2927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quantum algorithm pipeline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6" name="Google Shape;19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2126" y="1457825"/>
            <a:ext cx="4499850" cy="237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 txBox="1"/>
          <p:nvPr/>
        </p:nvSpPr>
        <p:spPr>
          <a:xfrm>
            <a:off x="1179200" y="391172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10. Circuit for implementation of Grover’s search algorithm with 3 quantum bits and multiple correct answers.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42"/>
    </mc:Choice>
    <mc:Fallback>
      <p:transition spd="slow" advTm="14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385725" y="27312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Montserrat"/>
                <a:ea typeface="Montserrat"/>
                <a:cs typeface="Montserrat"/>
                <a:sym typeface="Montserrat"/>
              </a:rPr>
              <a:t>aim of research</a:t>
            </a:r>
            <a:endParaRPr sz="3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651000" y="1509625"/>
            <a:ext cx="8073900" cy="23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Montserrat"/>
                <a:ea typeface="Montserrat"/>
                <a:cs typeface="Montserrat"/>
                <a:sym typeface="Montserrat"/>
              </a:rPr>
              <a:t>implement quantum algorithm for detecting possible time allocations of stock market crashes using topological data analysis on IBM Quantum Experience API for quantum computers</a:t>
            </a:r>
            <a:endParaRPr sz="2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9"/>
    </mc:Choice>
    <mc:Fallback>
      <p:transition spd="slow" advTm="1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/>
          <p:nvPr/>
        </p:nvSpPr>
        <p:spPr>
          <a:xfrm>
            <a:off x="2927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quantum algorithm pipeline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32"/>
          <p:cNvSpPr txBox="1"/>
          <p:nvPr/>
        </p:nvSpPr>
        <p:spPr>
          <a:xfrm>
            <a:off x="987750" y="983825"/>
            <a:ext cx="7107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Montserrat"/>
                <a:ea typeface="Montserrat"/>
                <a:cs typeface="Montserrat"/>
                <a:sym typeface="Montserrat"/>
              </a:rPr>
              <a:t>3. persistent homology</a:t>
            </a: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32"/>
          <p:cNvSpPr txBox="1"/>
          <p:nvPr/>
        </p:nvSpPr>
        <p:spPr>
          <a:xfrm>
            <a:off x="2240500" y="1686400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2"/>
          <p:cNvSpPr txBox="1"/>
          <p:nvPr/>
        </p:nvSpPr>
        <p:spPr>
          <a:xfrm>
            <a:off x="1179000" y="2047500"/>
            <a:ext cx="74616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3.1. project </a:t>
            </a: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|s</a:t>
            </a:r>
            <a:r>
              <a:rPr lang="en" sz="2000" b="1" baseline="-25000">
                <a:latin typeface="Montserrat"/>
                <a:ea typeface="Montserrat"/>
                <a:cs typeface="Montserrat"/>
                <a:sym typeface="Montserrat"/>
              </a:rPr>
              <a:t>k</a:t>
            </a: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&gt;</a:t>
            </a: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 onto vector space </a:t>
            </a: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en" sz="2000" b="1" baseline="-25000">
                <a:latin typeface="Montserrat"/>
                <a:ea typeface="Montserrat"/>
                <a:cs typeface="Montserrat"/>
                <a:sym typeface="Montserrat"/>
              </a:rPr>
              <a:t>k </a:t>
            </a: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spanned by </a:t>
            </a: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|s</a:t>
            </a:r>
            <a:r>
              <a:rPr lang="en" sz="2000" b="1" baseline="-25000">
                <a:latin typeface="Montserrat"/>
                <a:ea typeface="Montserrat"/>
                <a:cs typeface="Montserrat"/>
                <a:sym typeface="Montserrat"/>
              </a:rPr>
              <a:t>k</a:t>
            </a: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(l)&gt;</a:t>
            </a:r>
            <a:endParaRPr sz="2000" b="1" baseline="-25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6" name="Google Shape;206;p32"/>
          <p:cNvPicPr preferRelativeResize="0"/>
          <p:nvPr/>
        </p:nvPicPr>
        <p:blipFill rotWithShape="1">
          <a:blip r:embed="rId5">
            <a:alphaModFix/>
          </a:blip>
          <a:srcRect l="33527" t="53284" r="35688" b="30622"/>
          <a:stretch/>
        </p:blipFill>
        <p:spPr>
          <a:xfrm>
            <a:off x="2882850" y="2944200"/>
            <a:ext cx="3250875" cy="9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2"/>
          <p:cNvSpPr txBox="1"/>
          <p:nvPr/>
        </p:nvSpPr>
        <p:spPr>
          <a:xfrm>
            <a:off x="1179200" y="391172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11. Operator of projection of |s</a:t>
            </a:r>
            <a:r>
              <a:rPr lang="en" sz="1000" baseline="-25000">
                <a:latin typeface="Montserrat"/>
                <a:ea typeface="Montserrat"/>
                <a:cs typeface="Montserrat"/>
                <a:sym typeface="Montserrat"/>
              </a:rPr>
              <a:t>k</a:t>
            </a: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&gt; onto its boundary map space W</a:t>
            </a:r>
            <a:r>
              <a:rPr lang="en" sz="1000" baseline="-25000">
                <a:latin typeface="Montserrat"/>
                <a:ea typeface="Montserrat"/>
                <a:cs typeface="Montserrat"/>
                <a:sym typeface="Montserrat"/>
              </a:rPr>
              <a:t>k</a:t>
            </a:r>
            <a:endParaRPr sz="1000" baseline="-25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25"/>
    </mc:Choice>
    <mc:Fallback>
      <p:transition spd="slow" advTm="36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/>
          <p:nvPr/>
        </p:nvSpPr>
        <p:spPr>
          <a:xfrm>
            <a:off x="2927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quantum algorithm pipeline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 rotWithShape="1">
          <a:blip r:embed="rId5">
            <a:alphaModFix/>
          </a:blip>
          <a:srcRect l="38624" t="37899" r="42408" b="44748"/>
          <a:stretch/>
        </p:blipFill>
        <p:spPr>
          <a:xfrm>
            <a:off x="3199925" y="2304925"/>
            <a:ext cx="2310374" cy="1188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 txBox="1"/>
          <p:nvPr/>
        </p:nvSpPr>
        <p:spPr>
          <a:xfrm>
            <a:off x="1407600" y="1514100"/>
            <a:ext cx="69384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3.2. construct Hermitian matrix </a:t>
            </a: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en" sz="2000" b="1" baseline="-25000">
                <a:latin typeface="Montserrat"/>
                <a:ea typeface="Montserrat"/>
                <a:cs typeface="Montserrat"/>
                <a:sym typeface="Montserrat"/>
              </a:rPr>
              <a:t>k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33"/>
          <p:cNvSpPr txBox="1"/>
          <p:nvPr/>
        </p:nvSpPr>
        <p:spPr>
          <a:xfrm>
            <a:off x="1026800" y="353072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12. General look of Hermitian matrix B</a:t>
            </a:r>
            <a:r>
              <a:rPr lang="en" sz="1000" baseline="-25000">
                <a:latin typeface="Montserrat"/>
                <a:ea typeface="Montserrat"/>
                <a:cs typeface="Montserrat"/>
                <a:sym typeface="Montserrat"/>
              </a:rPr>
              <a:t>k</a:t>
            </a:r>
            <a:endParaRPr sz="1000" baseline="-25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32"/>
    </mc:Choice>
    <mc:Fallback>
      <p:transition spd="slow" advTm="3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/>
          <p:nvPr/>
        </p:nvSpPr>
        <p:spPr>
          <a:xfrm>
            <a:off x="2927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quantum algorithm pipeline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1030550" y="1050575"/>
            <a:ext cx="75381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3.3. quantum phase estimation on B</a:t>
            </a:r>
            <a:r>
              <a:rPr lang="en" sz="1800" baseline="-25000">
                <a:latin typeface="Montserrat"/>
                <a:ea typeface="Montserrat"/>
                <a:cs typeface="Montserrat"/>
                <a:sym typeface="Montserrat"/>
              </a:rPr>
              <a:t>k</a:t>
            </a:r>
            <a:endParaRPr sz="1800" baseline="-25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4. data post-processing: classical computer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4000" y="2036200"/>
            <a:ext cx="3145000" cy="260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/>
          <p:cNvSpPr txBox="1"/>
          <p:nvPr/>
        </p:nvSpPr>
        <p:spPr>
          <a:xfrm>
            <a:off x="1191225" y="4565850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12. Circuit for implementation of quantum phase algorithm with 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q[2] and q[3] being set to quantum state denoting B</a:t>
            </a:r>
            <a:r>
              <a:rPr lang="en" sz="1000" baseline="-25000">
                <a:latin typeface="Montserrat"/>
                <a:ea typeface="Montserrat"/>
                <a:cs typeface="Montserrat"/>
                <a:sym typeface="Montserrat"/>
              </a:rPr>
              <a:t>k</a:t>
            </a:r>
            <a:endParaRPr sz="1000" baseline="-25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80"/>
    </mc:Choice>
    <mc:Fallback>
      <p:transition spd="slow" advTm="24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/>
          <p:nvPr/>
        </p:nvSpPr>
        <p:spPr>
          <a:xfrm>
            <a:off x="292750" y="2877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implementation details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35"/>
          <p:cNvSpPr txBox="1"/>
          <p:nvPr/>
        </p:nvSpPr>
        <p:spPr>
          <a:xfrm>
            <a:off x="1088575" y="1994575"/>
            <a:ext cx="7279800" cy="23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Montserrat"/>
                <a:ea typeface="Montserrat"/>
                <a:cs typeface="Montserrat"/>
                <a:sym typeface="Montserrat"/>
              </a:rPr>
              <a:t>all circuits were developed by using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latin typeface="Montserrat"/>
                <a:ea typeface="Montserrat"/>
                <a:cs typeface="Montserrat"/>
                <a:sym typeface="Montserrat"/>
              </a:rPr>
              <a:t>IBM Quantum Experience API</a:t>
            </a:r>
            <a:endParaRPr sz="35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5"/>
    </mc:Choice>
    <mc:Fallback>
      <p:transition spd="slow" advTm="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/>
          <p:nvPr/>
        </p:nvSpPr>
        <p:spPr>
          <a:xfrm>
            <a:off x="157125" y="12072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Montserrat"/>
                <a:ea typeface="Montserrat"/>
                <a:cs typeface="Montserrat"/>
                <a:sym typeface="Montserrat"/>
              </a:rPr>
              <a:t>data and testing</a:t>
            </a:r>
            <a:endParaRPr sz="3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36"/>
          <p:cNvSpPr txBox="1"/>
          <p:nvPr/>
        </p:nvSpPr>
        <p:spPr>
          <a:xfrm>
            <a:off x="1314525" y="1052700"/>
            <a:ext cx="6938400" cy="3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The P&amp;S 500 Industrial Average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Wall Street crash of 1929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 smtClean="0">
                <a:latin typeface="Montserrat"/>
                <a:ea typeface="Montserrat"/>
                <a:cs typeface="Montserrat"/>
                <a:sym typeface="Montserrat"/>
              </a:rPr>
              <a:t>Black </a:t>
            </a:r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Monday - October 19, 1987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The crisis of 2008-2009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Coronavirus stock market crash of 2020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34"/>
    </mc:Choice>
    <mc:Fallback>
      <p:transition spd="slow" advTm="2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/>
          <p:nvPr/>
        </p:nvSpPr>
        <p:spPr>
          <a:xfrm>
            <a:off x="157125" y="12072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Montserrat"/>
                <a:ea typeface="Montserrat"/>
                <a:cs typeface="Montserrat"/>
                <a:sym typeface="Montserrat"/>
              </a:rPr>
              <a:t>conclusions</a:t>
            </a:r>
            <a:endParaRPr sz="3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37"/>
          <p:cNvSpPr txBox="1"/>
          <p:nvPr/>
        </p:nvSpPr>
        <p:spPr>
          <a:xfrm>
            <a:off x="614325" y="1870475"/>
            <a:ext cx="7953600" cy="25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quantum computations is an interesting field for research and further improvements but with current development of quantum computers it proves itself useful only a small number of real-life applicable problems 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03"/>
    </mc:Choice>
    <mc:Fallback>
      <p:transition spd="slow" advTm="23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/>
          <p:nvPr/>
        </p:nvSpPr>
        <p:spPr>
          <a:xfrm>
            <a:off x="157125" y="12072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Montserrat"/>
                <a:ea typeface="Montserrat"/>
                <a:cs typeface="Montserrat"/>
                <a:sym typeface="Montserrat"/>
              </a:rPr>
              <a:t>references</a:t>
            </a:r>
            <a:endParaRPr sz="3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38"/>
          <p:cNvSpPr txBox="1"/>
          <p:nvPr/>
        </p:nvSpPr>
        <p:spPr>
          <a:xfrm>
            <a:off x="690525" y="1260875"/>
            <a:ext cx="7953600" cy="3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[1] Lloyd, Seth &amp; Garnerone, Silvano &amp; Zanardi, Paolo.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     (2014). Quantum algorithms for topological and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      geometric analysis of big data.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[2] Detecting stock market crashes with topological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      data analysis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[3] Vakarchuk I. Quantum mechanics.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      Lviv State University of Ivan Franko; 1998. 614 p.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[4] Dawid Kopczyk. (2018). Quantum machine learning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      for data scientists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5"/>
    </mc:Choice>
    <mc:Fallback>
      <p:transition spd="slow" advTm="7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157125" y="12072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Montserrat"/>
                <a:ea typeface="Montserrat"/>
                <a:cs typeface="Montserrat"/>
                <a:sym typeface="Montserrat"/>
              </a:rPr>
              <a:t>stock market crash</a:t>
            </a:r>
            <a:endParaRPr sz="3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2100" y="1992875"/>
            <a:ext cx="4318875" cy="26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281250" y="1056900"/>
            <a:ext cx="87102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fast decrease in value of stock market productivity index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(stock price,  industrial average etc.) by </a:t>
            </a: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10 і &gt; %</a:t>
            </a:r>
            <a:endParaRPr sz="2000" baseline="-25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1167150" y="465827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1. Stock market crash definition: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value of S&amp;P 500 Industrial Average during crash on Black Monday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77"/>
    </mc:Choice>
    <mc:Fallback>
      <p:transition spd="slow" advTm="18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157125" y="19692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Montserrat"/>
                <a:ea typeface="Montserrat"/>
                <a:cs typeface="Montserrat"/>
                <a:sym typeface="Montserrat"/>
              </a:rPr>
              <a:t>topological data analysis</a:t>
            </a:r>
            <a:endParaRPr sz="3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879600" y="1089650"/>
            <a:ext cx="7805700" cy="3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 an approach to the analysis of topologically structured data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TDA provides a general framework to analyze such data in a manner that is insensitive to the particular metric chosen and provides dimensionality reduction 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such approaches manage well the highly dimensioned or noisy data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08"/>
    </mc:Choice>
    <mc:Fallback>
      <p:transition spd="slow" advTm="2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386000" y="245350"/>
            <a:ext cx="54201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latin typeface="Montserrat"/>
                <a:ea typeface="Montserrat"/>
                <a:cs typeface="Montserrat"/>
                <a:sym typeface="Montserrat"/>
              </a:rPr>
              <a:t>algorithm pipeline</a:t>
            </a:r>
            <a:endParaRPr sz="3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1729575" y="1592575"/>
            <a:ext cx="69753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AutoNum type="arabicPeriod"/>
            </a:pPr>
            <a:r>
              <a:rPr lang="en" sz="2800" dirty="0">
                <a:latin typeface="Montserrat"/>
                <a:ea typeface="Montserrat"/>
                <a:cs typeface="Montserrat"/>
                <a:sym typeface="Montserrat"/>
              </a:rPr>
              <a:t>data averaging</a:t>
            </a:r>
            <a:endParaRPr sz="2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0800" lvl="0" algn="l" rtl="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" sz="2800" dirty="0" smtClean="0">
                <a:latin typeface="Montserrat"/>
                <a:ea typeface="Montserrat"/>
                <a:cs typeface="Montserrat"/>
                <a:sym typeface="Montserrat"/>
              </a:rPr>
              <a:t>2. Takens</a:t>
            </a:r>
            <a:r>
              <a:rPr lang="en" sz="2800" dirty="0">
                <a:latin typeface="Montserrat"/>
                <a:ea typeface="Montserrat"/>
                <a:cs typeface="Montserrat"/>
                <a:sym typeface="Montserrat"/>
              </a:rPr>
              <a:t>’ embedding</a:t>
            </a:r>
            <a:endParaRPr sz="2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0800" lvl="0" algn="l" rtl="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" sz="2800" dirty="0" smtClean="0">
                <a:latin typeface="Montserrat"/>
                <a:ea typeface="Montserrat"/>
                <a:cs typeface="Montserrat"/>
                <a:sym typeface="Montserrat"/>
              </a:rPr>
              <a:t>3. persistent </a:t>
            </a:r>
            <a:r>
              <a:rPr lang="en" sz="2800" dirty="0">
                <a:latin typeface="Montserrat"/>
                <a:ea typeface="Montserrat"/>
                <a:cs typeface="Montserrat"/>
                <a:sym typeface="Montserrat"/>
              </a:rPr>
              <a:t>homology</a:t>
            </a:r>
            <a:endParaRPr sz="2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50800" lvl="0" algn="l" rtl="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" sz="2800" dirty="0" smtClean="0">
                <a:latin typeface="Montserrat"/>
                <a:ea typeface="Montserrat"/>
                <a:cs typeface="Montserrat"/>
                <a:sym typeface="Montserrat"/>
              </a:rPr>
              <a:t>4. Betti </a:t>
            </a:r>
            <a:r>
              <a:rPr lang="en" sz="2800" dirty="0">
                <a:latin typeface="Montserrat"/>
                <a:ea typeface="Montserrat"/>
                <a:cs typeface="Montserrat"/>
                <a:sym typeface="Montserrat"/>
              </a:rPr>
              <a:t>numbers calculations</a:t>
            </a:r>
            <a:endParaRPr sz="2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5"/>
    </mc:Choice>
    <mc:Fallback>
      <p:transition spd="slow" advTm="1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/>
        </p:nvSpPr>
        <p:spPr>
          <a:xfrm>
            <a:off x="1403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data averaging: motivation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350" y="1481613"/>
            <a:ext cx="4000575" cy="246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6675" y="1457725"/>
            <a:ext cx="4000574" cy="24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1243350" y="404867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2. Data averaging motivation: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left - histogram on values of day-to-day change of Close value of S&amp;P Industrial Average,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right - 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 values of weekly changes of Close value of S&amp;P Industrial Average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88"/>
    </mc:Choice>
    <mc:Fallback>
      <p:transition spd="slow" advTm="3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/>
        </p:nvSpPr>
        <p:spPr>
          <a:xfrm>
            <a:off x="1403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data cloud: motivation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 rotWithShape="1">
          <a:blip r:embed="rId5">
            <a:alphaModFix/>
          </a:blip>
          <a:srcRect b="5793"/>
          <a:stretch/>
        </p:blipFill>
        <p:spPr>
          <a:xfrm>
            <a:off x="132525" y="1580125"/>
            <a:ext cx="3794375" cy="22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400" y="3830775"/>
            <a:ext cx="40998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strike="sngStrike"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 dimensions</a:t>
            </a:r>
            <a:endParaRPr sz="2000" b="1" strike="sngStrik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9"/>
          <p:cNvSpPr/>
          <p:nvPr/>
        </p:nvSpPr>
        <p:spPr>
          <a:xfrm>
            <a:off x="4180375" y="2364875"/>
            <a:ext cx="843300" cy="518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6">
            <a:alphaModFix/>
          </a:blip>
          <a:srcRect l="2305" r="53950" b="6855"/>
          <a:stretch/>
        </p:blipFill>
        <p:spPr>
          <a:xfrm>
            <a:off x="5396475" y="964300"/>
            <a:ext cx="3180049" cy="31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6436300" y="639400"/>
            <a:ext cx="22125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"/>
                <a:ea typeface="Montserrat"/>
                <a:cs typeface="Montserrat"/>
                <a:sym typeface="Montserrat"/>
              </a:rPr>
              <a:t>* picture from [2]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4724400" y="4097575"/>
            <a:ext cx="44385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3 and more dimensions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1167150" y="4353475"/>
            <a:ext cx="69384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3. Shape of data: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left - traditional time series representation of stock price data,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right - 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representation of data on S&amp;P 500 Industrial Average as 3-dimensional data cloud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18"/>
    </mc:Choice>
    <mc:Fallback>
      <p:transition spd="slow" advTm="41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1403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Takens embedding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 rotWithShape="1">
          <a:blip r:embed="rId5">
            <a:alphaModFix/>
          </a:blip>
          <a:srcRect l="23783" t="63992" r="21915" b="9670"/>
          <a:stretch/>
        </p:blipFill>
        <p:spPr>
          <a:xfrm>
            <a:off x="1160000" y="1623347"/>
            <a:ext cx="7279800" cy="217940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/>
          <p:nvPr/>
        </p:nvSpPr>
        <p:spPr>
          <a:xfrm>
            <a:off x="2007425" y="2778900"/>
            <a:ext cx="2264700" cy="867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0"/>
          <p:cNvSpPr/>
          <p:nvPr/>
        </p:nvSpPr>
        <p:spPr>
          <a:xfrm>
            <a:off x="2994900" y="2702700"/>
            <a:ext cx="2264700" cy="867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0"/>
          <p:cNvSpPr txBox="1"/>
          <p:nvPr/>
        </p:nvSpPr>
        <p:spPr>
          <a:xfrm>
            <a:off x="1931225" y="1951713"/>
            <a:ext cx="14817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step </a:t>
            </a:r>
            <a:r>
              <a:rPr lang="en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δ</a:t>
            </a:r>
            <a:endParaRPr sz="2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20"/>
          <p:cNvSpPr/>
          <p:nvPr/>
        </p:nvSpPr>
        <p:spPr>
          <a:xfrm>
            <a:off x="2381100" y="2387625"/>
            <a:ext cx="156600" cy="27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0"/>
          <p:cNvSpPr txBox="1"/>
          <p:nvPr/>
        </p:nvSpPr>
        <p:spPr>
          <a:xfrm>
            <a:off x="3083950" y="1817650"/>
            <a:ext cx="25896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width = </a:t>
            </a:r>
            <a:r>
              <a:rPr lang="en" sz="2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τ</a:t>
            </a:r>
            <a:r>
              <a:rPr lang="en" sz="2200" b="1">
                <a:latin typeface="Montserrat"/>
                <a:ea typeface="Montserrat"/>
                <a:cs typeface="Montserrat"/>
                <a:sym typeface="Montserrat"/>
              </a:rPr>
              <a:t> * </a:t>
            </a:r>
            <a:r>
              <a:rPr lang="en" sz="2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20"/>
          <p:cNvSpPr/>
          <p:nvPr/>
        </p:nvSpPr>
        <p:spPr>
          <a:xfrm>
            <a:off x="4195800" y="2266950"/>
            <a:ext cx="156600" cy="27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5" name="Google Shape;115;p20"/>
          <p:cNvCxnSpPr/>
          <p:nvPr/>
        </p:nvCxnSpPr>
        <p:spPr>
          <a:xfrm>
            <a:off x="2011625" y="2697480"/>
            <a:ext cx="927600" cy="120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116;p20"/>
          <p:cNvSpPr txBox="1"/>
          <p:nvPr/>
        </p:nvSpPr>
        <p:spPr>
          <a:xfrm>
            <a:off x="1167150" y="3820075"/>
            <a:ext cx="69384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"/>
                <a:ea typeface="Montserrat"/>
                <a:cs typeface="Montserrat"/>
                <a:sym typeface="Montserrat"/>
              </a:rPr>
              <a:t>Figure 4. Takens’ embedding visualisation with sliding window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0"/>
    </mc:Choice>
    <mc:Fallback>
      <p:transition spd="slow" advTm="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/>
        </p:nvSpPr>
        <p:spPr>
          <a:xfrm>
            <a:off x="292750" y="211500"/>
            <a:ext cx="72798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ontserrat"/>
                <a:ea typeface="Montserrat"/>
                <a:cs typeface="Montserrat"/>
                <a:sym typeface="Montserrat"/>
              </a:rPr>
              <a:t>Takens embedding</a:t>
            </a:r>
            <a:endParaRPr sz="2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1414950" y="2524525"/>
            <a:ext cx="68817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ontserrat"/>
              <a:buChar char="➔"/>
            </a:pPr>
            <a:r>
              <a:rPr lang="en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τ</a:t>
            </a: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- time delay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Montserrat"/>
              <a:buChar char="➔"/>
            </a:pPr>
            <a:r>
              <a:rPr lang="en" sz="2500" b="1"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  - embedding dimension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3634" y="1573050"/>
            <a:ext cx="6193375" cy="5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47"/>
    </mc:Choice>
    <mc:Fallback>
      <p:transition spd="slow" advTm="25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815</Words>
  <Application>Microsoft Office PowerPoint</Application>
  <PresentationFormat>Екран (16:9)</PresentationFormat>
  <Paragraphs>131</Paragraphs>
  <Slides>26</Slides>
  <Notes>26</Notes>
  <HiddenSlides>0</HiddenSlides>
  <MMClips>26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29" baseType="lpstr">
      <vt:lpstr>Montserrat</vt:lpstr>
      <vt:lpstr>Arial</vt:lpstr>
      <vt:lpstr>Simple Light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Solomiia</cp:lastModifiedBy>
  <cp:revision>4</cp:revision>
  <dcterms:modified xsi:type="dcterms:W3CDTF">2020-06-17T06:17:11Z</dcterms:modified>
</cp:coreProperties>
</file>