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12"/>
  </p:notesMasterIdLst>
  <p:sldIdLst>
    <p:sldId id="256" r:id="rId2"/>
    <p:sldId id="257" r:id="rId3"/>
    <p:sldId id="277" r:id="rId4"/>
    <p:sldId id="288" r:id="rId5"/>
    <p:sldId id="283" r:id="rId6"/>
    <p:sldId id="286" r:id="rId7"/>
    <p:sldId id="281" r:id="rId8"/>
    <p:sldId id="282" r:id="rId9"/>
    <p:sldId id="267" r:id="rId10"/>
    <p:sldId id="268" r:id="rId11"/>
  </p:sldIdLst>
  <p:sldSz cx="8640763" cy="6480175"/>
  <p:notesSz cx="6858000" cy="9144000"/>
  <p:defaultTextStyle>
    <a:defPPr>
      <a:defRPr lang="en-US"/>
    </a:defPPr>
    <a:lvl1pPr algn="l" defTabSz="3619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361950" indent="95250" algn="l" defTabSz="3619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725488" indent="188913" algn="l" defTabSz="3619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087438" indent="284163" algn="l" defTabSz="3619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450975" indent="377825" algn="l" defTabSz="36195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729"/>
    <a:srgbClr val="F9FED2"/>
    <a:srgbClr val="46BA99"/>
    <a:srgbClr val="6E01FF"/>
    <a:srgbClr val="4293AC"/>
    <a:srgbClr val="810912"/>
    <a:srgbClr val="0000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36"/>
      </p:cViewPr>
      <p:guideLst>
        <p:guide orient="horz" pos="2041"/>
        <p:guide pos="27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3628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3628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8AB798-A803-4D1F-AE54-59CDE9B5CD4F}" type="datetimeFigureOut">
              <a:rPr lang="uk-UA"/>
              <a:pPr>
                <a:defRPr/>
              </a:pPr>
              <a:t>16.06.2020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uk-UA" noProof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3628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36288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110C6A-C8F1-4B4E-9298-4985B69A8B6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814398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6pPr>
    <a:lvl7pPr marL="2177278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7pPr>
    <a:lvl8pPr marL="2540157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8pPr>
    <a:lvl9pPr marL="2903037" algn="l" defTabSz="725759" rtl="0" eaLnBrk="1" latinLnBrk="0" hangingPunct="1">
      <a:defRPr sz="9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Місце для нотаток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uk-UA" altLang="uk-UA" sz="952" smtClean="0"/>
          </a:p>
        </p:txBody>
      </p:sp>
      <p:sp>
        <p:nvSpPr>
          <p:cNvPr id="6148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61950" fontAlgn="base">
              <a:spcBef>
                <a:spcPct val="0"/>
              </a:spcBef>
              <a:spcAft>
                <a:spcPct val="0"/>
              </a:spcAft>
            </a:pPr>
            <a:fld id="{4FAFC144-A84D-4C10-8447-EC1485EC7916}" type="slidenum">
              <a:rPr lang="uk-UA" altLang="uk-UA" smtClean="0">
                <a:latin typeface="Calibri" panose="020F0502020204030204" pitchFamily="34" charset="0"/>
              </a:rPr>
              <a:pPr defTabSz="36195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uk-UA" altLang="uk-UA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73038" y="173038"/>
            <a:ext cx="8294687" cy="61341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401763" y="3527425"/>
            <a:ext cx="58324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6669" y="833763"/>
            <a:ext cx="7063824" cy="2764875"/>
          </a:xfrm>
        </p:spPr>
        <p:txBody>
          <a:bodyPr anchor="b"/>
          <a:lstStyle>
            <a:lvl1pPr algn="ctr">
              <a:lnSpc>
                <a:spcPct val="85000"/>
              </a:lnSpc>
              <a:defRPr sz="5669" b="1" cap="all" baseline="0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1586" y="3656447"/>
            <a:ext cx="6213993" cy="1311687"/>
          </a:xfrm>
        </p:spPr>
        <p:txBody>
          <a:bodyPr/>
          <a:lstStyle>
            <a:lvl1pPr marL="0" indent="0" algn="ctr">
              <a:spcBef>
                <a:spcPts val="945"/>
              </a:spcBef>
              <a:buNone/>
              <a:defRPr sz="1701">
                <a:solidFill>
                  <a:schemeClr val="tx1"/>
                </a:solidFill>
              </a:defRPr>
            </a:lvl1pPr>
            <a:lvl2pPr marL="324006" indent="0" algn="ctr">
              <a:buNone/>
              <a:defRPr sz="1701"/>
            </a:lvl2pPr>
            <a:lvl3pPr marL="648012" indent="0" algn="ctr">
              <a:buNone/>
              <a:defRPr sz="1701"/>
            </a:lvl3pPr>
            <a:lvl4pPr marL="972019" indent="0" algn="ctr">
              <a:buNone/>
              <a:defRPr sz="1417"/>
            </a:lvl4pPr>
            <a:lvl5pPr marL="1296025" indent="0" algn="ctr">
              <a:buNone/>
              <a:defRPr sz="1417"/>
            </a:lvl5pPr>
            <a:lvl6pPr marL="1620031" indent="0" algn="ctr">
              <a:buNone/>
              <a:defRPr sz="1417"/>
            </a:lvl6pPr>
            <a:lvl7pPr marL="1944037" indent="0" algn="ctr">
              <a:buNone/>
              <a:defRPr sz="1417"/>
            </a:lvl7pPr>
            <a:lvl8pPr marL="2268043" indent="0" algn="ctr">
              <a:buNone/>
              <a:defRPr sz="1417"/>
            </a:lvl8pPr>
            <a:lvl9pPr marL="2592050" indent="0" algn="ctr">
              <a:buNone/>
              <a:defRPr sz="1417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360FEB-CC8C-4EC2-A4DA-20C887D966A2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B3EFDF4-C16B-42F7-B8A6-D7FF8E4C7F9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38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0D288-7A31-447E-85B2-7DC5CC3D42A9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E88CB-977D-42D0-BBF3-1EEBF5A0CCB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2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83547" y="720019"/>
            <a:ext cx="1647145" cy="51121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72" y="720019"/>
            <a:ext cx="5265465" cy="51121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BC2D-C30F-4A37-A0E8-A77407F2D5EA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7B9FB-0D77-48E7-98C0-1885E1FA292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3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45"/>
              </a:spcBef>
              <a:defRPr/>
            </a:lvl1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49022-3952-409F-AC6A-012AE680FE12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99CC9-844C-4BD6-879E-E0D00E43C76C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2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403350" y="3798888"/>
            <a:ext cx="58340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149" y="1108920"/>
            <a:ext cx="7063824" cy="2764875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669" b="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1867" y="3925637"/>
            <a:ext cx="6214869" cy="1288670"/>
          </a:xfrm>
        </p:spPr>
        <p:txBody>
          <a:bodyPr/>
          <a:lstStyle>
            <a:lvl1pPr marL="0" indent="0" algn="ctr">
              <a:buNone/>
              <a:defRPr sz="1701">
                <a:solidFill>
                  <a:schemeClr val="tx1"/>
                </a:solidFill>
              </a:defRPr>
            </a:lvl1pPr>
            <a:lvl2pPr marL="324006" indent="0">
              <a:buNone/>
              <a:defRPr sz="1276">
                <a:solidFill>
                  <a:schemeClr val="tx1">
                    <a:tint val="75000"/>
                  </a:schemeClr>
                </a:solidFill>
              </a:defRPr>
            </a:lvl2pPr>
            <a:lvl3pPr marL="648012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97201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296025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620031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944037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2268043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592050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26FC-E97A-4EEA-A00D-FDA55557BEA5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4D04-F804-4F30-9CE7-3EE8ABF8E5F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071" y="1944051"/>
            <a:ext cx="3369898" cy="3801703"/>
          </a:xfrm>
        </p:spPr>
        <p:txBody>
          <a:bodyPr/>
          <a:lstStyle>
            <a:lvl1pPr>
              <a:defRPr sz="1559"/>
            </a:lvl1pPr>
            <a:lvl2pPr>
              <a:defRPr sz="1417"/>
            </a:lvl2pPr>
            <a:lvl3pPr>
              <a:defRPr sz="127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2007" y="1944052"/>
            <a:ext cx="3369898" cy="3801703"/>
          </a:xfrm>
        </p:spPr>
        <p:txBody>
          <a:bodyPr/>
          <a:lstStyle>
            <a:lvl1pPr>
              <a:defRPr sz="1559"/>
            </a:lvl1pPr>
            <a:lvl2pPr>
              <a:defRPr sz="1417"/>
            </a:lvl2pPr>
            <a:lvl3pPr>
              <a:defRPr sz="127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AD7AC-9611-4057-A420-CD139EFF2844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BE568-0D8D-4CAA-96EC-F84674CA764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0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71" y="1891242"/>
            <a:ext cx="3369898" cy="7344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701" b="1"/>
            </a:lvl1pPr>
            <a:lvl2pPr marL="324006" indent="0">
              <a:buNone/>
              <a:defRPr sz="1417" b="1"/>
            </a:lvl2pPr>
            <a:lvl3pPr marL="648012" indent="0">
              <a:buNone/>
              <a:defRPr sz="1276" b="1"/>
            </a:lvl3pPr>
            <a:lvl4pPr marL="972019" indent="0">
              <a:buNone/>
              <a:defRPr sz="1134" b="1"/>
            </a:lvl4pPr>
            <a:lvl5pPr marL="1296025" indent="0">
              <a:buNone/>
              <a:defRPr sz="1134" b="1"/>
            </a:lvl5pPr>
            <a:lvl6pPr marL="1620031" indent="0">
              <a:buNone/>
              <a:defRPr sz="1134" b="1"/>
            </a:lvl6pPr>
            <a:lvl7pPr marL="1944037" indent="0">
              <a:buNone/>
              <a:defRPr sz="1134" b="1"/>
            </a:lvl7pPr>
            <a:lvl8pPr marL="2268043" indent="0">
              <a:buNone/>
              <a:defRPr sz="1134" b="1"/>
            </a:lvl8pPr>
            <a:lvl9pPr marL="2592050" indent="0">
              <a:buNone/>
              <a:defRPr sz="1134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071" y="2571550"/>
            <a:ext cx="3369898" cy="3196886"/>
          </a:xfrm>
        </p:spPr>
        <p:txBody>
          <a:bodyPr/>
          <a:lstStyle>
            <a:lvl1pPr>
              <a:defRPr sz="1559"/>
            </a:lvl1pPr>
            <a:lvl2pPr>
              <a:defRPr sz="1417"/>
            </a:lvl2pPr>
            <a:lvl3pPr>
              <a:defRPr sz="127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3113" y="1888900"/>
            <a:ext cx="3369898" cy="7344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701" b="1"/>
            </a:lvl1pPr>
            <a:lvl2pPr marL="324006" indent="0">
              <a:buNone/>
              <a:defRPr sz="1417" b="1"/>
            </a:lvl2pPr>
            <a:lvl3pPr marL="648012" indent="0">
              <a:buNone/>
              <a:defRPr sz="1276" b="1"/>
            </a:lvl3pPr>
            <a:lvl4pPr marL="972019" indent="0">
              <a:buNone/>
              <a:defRPr sz="1134" b="1"/>
            </a:lvl4pPr>
            <a:lvl5pPr marL="1296025" indent="0">
              <a:buNone/>
              <a:defRPr sz="1134" b="1"/>
            </a:lvl5pPr>
            <a:lvl6pPr marL="1620031" indent="0">
              <a:buNone/>
              <a:defRPr sz="1134" b="1"/>
            </a:lvl6pPr>
            <a:lvl7pPr marL="1944037" indent="0">
              <a:buNone/>
              <a:defRPr sz="1134" b="1"/>
            </a:lvl7pPr>
            <a:lvl8pPr marL="2268043" indent="0">
              <a:buNone/>
              <a:defRPr sz="1134" b="1"/>
            </a:lvl8pPr>
            <a:lvl9pPr marL="2592050" indent="0">
              <a:buNone/>
              <a:defRPr sz="1134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3113" y="2569508"/>
            <a:ext cx="3369898" cy="3196886"/>
          </a:xfrm>
        </p:spPr>
        <p:txBody>
          <a:bodyPr/>
          <a:lstStyle>
            <a:lvl1pPr>
              <a:defRPr sz="1559"/>
            </a:lvl1pPr>
            <a:lvl2pPr>
              <a:defRPr sz="1417"/>
            </a:lvl2pPr>
            <a:lvl3pPr>
              <a:defRPr sz="127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64262-BF4D-4161-9A77-CB87D116D042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C2A1-8A09-471F-A133-1D0AAB3047A0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8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3CB0E-ACEF-415B-A55D-F6A7D2BEC69E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0B74A-D342-4016-96D1-AD3D0CC686FC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0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355D-27F0-4A31-A268-397CB83073E4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EDD0-8D44-4646-ACE3-329D1173571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71" y="1036828"/>
            <a:ext cx="2678637" cy="1641644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35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2059" y="1036828"/>
            <a:ext cx="3921264" cy="4406519"/>
          </a:xfrm>
        </p:spPr>
        <p:txBody>
          <a:bodyPr/>
          <a:lstStyle>
            <a:lvl1pPr>
              <a:defRPr sz="2268"/>
            </a:lvl1pPr>
            <a:lvl2pPr>
              <a:defRPr sz="1984"/>
            </a:lvl2pPr>
            <a:lvl3pPr>
              <a:defRPr sz="1701"/>
            </a:lvl3pPr>
            <a:lvl4pPr>
              <a:defRPr sz="1417"/>
            </a:lvl4pPr>
            <a:lvl5pPr>
              <a:defRPr sz="1417"/>
            </a:lvl5pPr>
            <a:lvl6pPr>
              <a:defRPr sz="1417"/>
            </a:lvl6pPr>
            <a:lvl7pPr>
              <a:defRPr sz="1417"/>
            </a:lvl7pPr>
            <a:lvl8pPr>
              <a:defRPr sz="1417"/>
            </a:lvl8pPr>
            <a:lvl9pPr>
              <a:defRPr sz="1417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71" y="2678472"/>
            <a:ext cx="2678637" cy="27648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6"/>
              </a:spcBef>
              <a:buNone/>
              <a:defRPr sz="1205"/>
            </a:lvl1pPr>
            <a:lvl2pPr marL="324006" indent="0">
              <a:buNone/>
              <a:defRPr sz="850"/>
            </a:lvl2pPr>
            <a:lvl3pPr marL="648012" indent="0">
              <a:buNone/>
              <a:defRPr sz="709"/>
            </a:lvl3pPr>
            <a:lvl4pPr marL="972019" indent="0">
              <a:buNone/>
              <a:defRPr sz="638"/>
            </a:lvl4pPr>
            <a:lvl5pPr marL="1296025" indent="0">
              <a:buNone/>
              <a:defRPr sz="638"/>
            </a:lvl5pPr>
            <a:lvl6pPr marL="1620031" indent="0">
              <a:buNone/>
              <a:defRPr sz="638"/>
            </a:lvl6pPr>
            <a:lvl7pPr marL="1944037" indent="0">
              <a:buNone/>
              <a:defRPr sz="638"/>
            </a:lvl7pPr>
            <a:lvl8pPr marL="2268043" indent="0">
              <a:buNone/>
              <a:defRPr sz="638"/>
            </a:lvl8pPr>
            <a:lvl9pPr marL="2592050" indent="0">
              <a:buNone/>
              <a:defRPr sz="638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DA8AF-34BF-4775-BE24-DDB012E0D2DA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0C8F6-B084-4D10-A5CB-46AD8C5B14F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0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71" y="1036828"/>
            <a:ext cx="2678637" cy="1641644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35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797917" y="1010907"/>
            <a:ext cx="4023382" cy="4389239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1984"/>
            </a:lvl1pPr>
            <a:lvl2pPr marL="324006" indent="0">
              <a:buNone/>
              <a:defRPr sz="1984"/>
            </a:lvl2pPr>
            <a:lvl3pPr marL="648012" indent="0">
              <a:buNone/>
              <a:defRPr sz="1701"/>
            </a:lvl3pPr>
            <a:lvl4pPr marL="972019" indent="0">
              <a:buNone/>
              <a:defRPr sz="1417"/>
            </a:lvl4pPr>
            <a:lvl5pPr marL="1296025" indent="0">
              <a:buNone/>
              <a:defRPr sz="1417"/>
            </a:lvl5pPr>
            <a:lvl6pPr marL="1620031" indent="0">
              <a:buNone/>
              <a:defRPr sz="1417"/>
            </a:lvl6pPr>
            <a:lvl7pPr marL="1944037" indent="0">
              <a:buNone/>
              <a:defRPr sz="1417"/>
            </a:lvl7pPr>
            <a:lvl8pPr marL="2268043" indent="0">
              <a:buNone/>
              <a:defRPr sz="1417"/>
            </a:lvl8pPr>
            <a:lvl9pPr marL="2592050" indent="0">
              <a:buNone/>
              <a:defRPr sz="1417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71" y="2678472"/>
            <a:ext cx="2678637" cy="272167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6"/>
              </a:spcBef>
              <a:buNone/>
              <a:defRPr sz="1205"/>
            </a:lvl1pPr>
            <a:lvl2pPr marL="324006" indent="0">
              <a:buNone/>
              <a:defRPr sz="850"/>
            </a:lvl2pPr>
            <a:lvl3pPr marL="648012" indent="0">
              <a:buNone/>
              <a:defRPr sz="709"/>
            </a:lvl3pPr>
            <a:lvl4pPr marL="972019" indent="0">
              <a:buNone/>
              <a:defRPr sz="638"/>
            </a:lvl4pPr>
            <a:lvl5pPr marL="1296025" indent="0">
              <a:buNone/>
              <a:defRPr sz="638"/>
            </a:lvl5pPr>
            <a:lvl6pPr marL="1620031" indent="0">
              <a:buNone/>
              <a:defRPr sz="638"/>
            </a:lvl6pPr>
            <a:lvl7pPr marL="1944037" indent="0">
              <a:buNone/>
              <a:defRPr sz="638"/>
            </a:lvl7pPr>
            <a:lvl8pPr marL="2268043" indent="0">
              <a:buNone/>
              <a:defRPr sz="638"/>
            </a:lvl8pPr>
            <a:lvl9pPr marL="2592050" indent="0">
              <a:buNone/>
              <a:defRPr sz="638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9EF5F-86D2-45FE-8FB6-37FAA19DDA00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B4BF3-17B6-438D-AA8E-19BC541249D7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3038" y="173038"/>
            <a:ext cx="8294687" cy="6134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09625" y="576263"/>
            <a:ext cx="69992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  <a:endParaRPr lang="en-US" altLang="uk-UA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09625" y="1944688"/>
            <a:ext cx="69977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9625" y="5881688"/>
            <a:ext cx="1651000" cy="344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362880">
              <a:defRPr sz="945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BF99EFF-E6FA-4866-A51F-BB75739111EF}" type="datetime1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98763" y="5881688"/>
            <a:ext cx="3343275" cy="344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2880">
              <a:defRPr sz="945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1938" y="5881688"/>
            <a:ext cx="1209675" cy="344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62880">
              <a:defRPr sz="945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FFFF090-9A9C-4B57-9CE1-E0FF6DAF1AD2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05" r:id="rId2"/>
    <p:sldLayoutId id="214748391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l" defTabSz="647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47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2pPr>
      <a:lvl3pPr algn="l" defTabSz="647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3pPr>
      <a:lvl4pPr algn="l" defTabSz="647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4pPr>
      <a:lvl5pPr algn="l" defTabSz="6477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5pPr>
      <a:lvl6pPr marL="457200" algn="l" defTabSz="647700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6pPr>
      <a:lvl7pPr marL="914400" algn="l" defTabSz="647700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7pPr>
      <a:lvl8pPr marL="1371600" algn="l" defTabSz="647700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8pPr>
      <a:lvl9pPr marL="1828800" algn="l" defTabSz="647700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161925" indent="-128588" algn="l" defTabSz="647700" rtl="0" eaLnBrk="0" fontAlgn="base" hangingPunct="0">
        <a:lnSpc>
          <a:spcPct val="90000"/>
        </a:lnSpc>
        <a:spcBef>
          <a:spcPts val="950"/>
        </a:spcBef>
        <a:spcAft>
          <a:spcPct val="0"/>
        </a:spcAft>
        <a:buClr>
          <a:schemeClr val="tx1"/>
        </a:buClr>
        <a:buSzPct val="80000"/>
        <a:buFont typeface="Corbel" panose="020B0503020204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128588" algn="l" defTabSz="647700" rtl="0" eaLnBrk="0" fontAlgn="base" hangingPunct="0">
        <a:lnSpc>
          <a:spcPct val="90000"/>
        </a:lnSpc>
        <a:spcBef>
          <a:spcPts val="138"/>
        </a:spcBef>
        <a:spcAft>
          <a:spcPts val="288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517525" indent="-128588" algn="l" defTabSz="647700" rtl="0" eaLnBrk="0" fontAlgn="base" hangingPunct="0">
        <a:lnSpc>
          <a:spcPct val="90000"/>
        </a:lnSpc>
        <a:spcBef>
          <a:spcPts val="138"/>
        </a:spcBef>
        <a:spcAft>
          <a:spcPts val="288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12788" indent="-128588" algn="l" defTabSz="647700" rtl="0" eaLnBrk="0" fontAlgn="base" hangingPunct="0">
        <a:lnSpc>
          <a:spcPct val="90000"/>
        </a:lnSpc>
        <a:spcBef>
          <a:spcPts val="138"/>
        </a:spcBef>
        <a:spcAft>
          <a:spcPts val="288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868363" indent="-128588" algn="l" defTabSz="647700" rtl="0" eaLnBrk="0" fontAlgn="base" hangingPunct="0">
        <a:lnSpc>
          <a:spcPct val="90000"/>
        </a:lnSpc>
        <a:spcBef>
          <a:spcPts val="138"/>
        </a:spcBef>
        <a:spcAft>
          <a:spcPts val="288"/>
        </a:spcAft>
        <a:buClr>
          <a:schemeClr val="tx1"/>
        </a:buClr>
        <a:buSzPct val="80000"/>
        <a:buFont typeface="Corbel" panose="020B0503020204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039390" indent="-162003" algn="l" defTabSz="648012" rtl="0" eaLnBrk="1" latinLnBrk="0" hangingPunct="1">
        <a:lnSpc>
          <a:spcPct val="90000"/>
        </a:lnSpc>
        <a:spcBef>
          <a:spcPts val="142"/>
        </a:spcBef>
        <a:spcAft>
          <a:spcPts val="283"/>
        </a:spcAft>
        <a:buClr>
          <a:schemeClr val="tx1"/>
        </a:buClr>
        <a:buSzPct val="80000"/>
        <a:buFont typeface="Corbel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1228370" indent="-162003" algn="l" defTabSz="648012" rtl="0" eaLnBrk="1" latinLnBrk="0" hangingPunct="1">
        <a:lnSpc>
          <a:spcPct val="90000"/>
        </a:lnSpc>
        <a:spcBef>
          <a:spcPts val="142"/>
        </a:spcBef>
        <a:spcAft>
          <a:spcPts val="283"/>
        </a:spcAft>
        <a:buClr>
          <a:schemeClr val="tx1"/>
        </a:buClr>
        <a:buSzPct val="80000"/>
        <a:buFont typeface="Corbel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1417350" indent="-162003" algn="l" defTabSz="648012" rtl="0" eaLnBrk="1" latinLnBrk="0" hangingPunct="1">
        <a:lnSpc>
          <a:spcPct val="90000"/>
        </a:lnSpc>
        <a:spcBef>
          <a:spcPts val="142"/>
        </a:spcBef>
        <a:spcAft>
          <a:spcPts val="283"/>
        </a:spcAft>
        <a:buClr>
          <a:schemeClr val="tx1"/>
        </a:buClr>
        <a:buSzPct val="80000"/>
        <a:buFont typeface="Corbel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1606330" indent="-162003" algn="l" defTabSz="648012" rtl="0" eaLnBrk="1" latinLnBrk="0" hangingPunct="1">
        <a:lnSpc>
          <a:spcPct val="90000"/>
        </a:lnSpc>
        <a:spcBef>
          <a:spcPts val="142"/>
        </a:spcBef>
        <a:spcAft>
          <a:spcPts val="283"/>
        </a:spcAft>
        <a:buClr>
          <a:schemeClr val="tx1"/>
        </a:buClr>
        <a:buSzPct val="80000"/>
        <a:buFont typeface="Corbel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1pPr>
      <a:lvl2pPr marL="324006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2pPr>
      <a:lvl3pPr marL="648012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3pPr>
      <a:lvl4pPr marL="972019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4pPr>
      <a:lvl5pPr marL="1296025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5pPr>
      <a:lvl6pPr marL="1620031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6pPr>
      <a:lvl7pPr marL="1944037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7pPr>
      <a:lvl8pPr marL="2268043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8pPr>
      <a:lvl9pPr marL="2592050" algn="l" defTabSz="648012" rtl="0" eaLnBrk="1" latinLnBrk="0" hangingPunct="1">
        <a:defRPr sz="12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3.bin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5.bin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7.bin"/><Relationship Id="rId2" Type="http://schemas.microsoft.com/office/2007/relationships/media" Target="../media/media6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1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Місце для номера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489825" y="6135688"/>
            <a:ext cx="1209675" cy="34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5463" indent="-2016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096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347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573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145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717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89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861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61950"/>
            <a:fld id="{15F64AF9-BE40-4817-8C9C-6399C681407F}" type="slidenum">
              <a:rPr lang="en-US" altLang="uk-UA" sz="2000" b="1" smtClean="0">
                <a:solidFill>
                  <a:schemeClr val="bg1"/>
                </a:solidFill>
              </a:rPr>
              <a:pPr defTabSz="361950"/>
              <a:t>1</a:t>
            </a:fld>
            <a:endParaRPr lang="en-US" altLang="uk-UA" sz="2000" b="1" smtClean="0">
              <a:solidFill>
                <a:schemeClr val="bg1"/>
              </a:solidFill>
            </a:endParaRPr>
          </a:p>
        </p:txBody>
      </p:sp>
      <p:sp>
        <p:nvSpPr>
          <p:cNvPr id="512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89113" y="388253"/>
            <a:ext cx="6851650" cy="22050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uk-UA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FORMATION OF NANOPHASE IN THE AMORPHOUS MATRIX OF THE </a:t>
            </a:r>
            <a:r>
              <a:rPr lang="en-US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uk-UA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altLang="uk-UA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uk-UA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ALLOY DURING NON-ISOTHERMAL HEATING</a:t>
            </a:r>
            <a:r>
              <a:rPr lang="uk-UA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uk-UA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9" y="700946"/>
            <a:ext cx="12668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0767" t="32006" r="34840" b="8855"/>
          <a:stretch/>
        </p:blipFill>
        <p:spPr>
          <a:xfrm>
            <a:off x="806450" y="3159249"/>
            <a:ext cx="1965325" cy="2533650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cxnSp>
        <p:nvCxnSpPr>
          <p:cNvPr id="8" name="Пряма сполучна лінія 7"/>
          <p:cNvCxnSpPr/>
          <p:nvPr/>
        </p:nvCxnSpPr>
        <p:spPr>
          <a:xfrm>
            <a:off x="804863" y="2379663"/>
            <a:ext cx="7289800" cy="7937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3868738" y="4357688"/>
            <a:ext cx="4225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Prepared by</a:t>
            </a:r>
          </a:p>
          <a:p>
            <a:pPr algn="r"/>
            <a:r>
              <a:rPr lang="en-US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Mariia Lopachak,</a:t>
            </a:r>
            <a:endParaRPr lang="uk-UA" altLang="uk-UA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student of Faculty of Chemistry, </a:t>
            </a:r>
          </a:p>
          <a:p>
            <a:pPr algn="r"/>
            <a:r>
              <a:rPr lang="en-US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Ivan Franko National University of Lviv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40089" y="2426727"/>
            <a:ext cx="8622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Authors: </a:t>
            </a:r>
            <a:r>
              <a:rPr lang="en-US" sz="1800" u="sng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Lopachak</a:t>
            </a:r>
            <a:r>
              <a:rPr lang="en-US" sz="1800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M.M.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Boichyshyn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L.M., </a:t>
            </a:r>
            <a:r>
              <a:rPr lang="en-US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Nosenko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V.K.,</a:t>
            </a:r>
            <a:r>
              <a:rPr lang="uk-UA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Hertsyk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O.M., </a:t>
            </a:r>
            <a:r>
              <a:rPr lang="en-US" sz="1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Kovbuz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M.O.</a:t>
            </a:r>
            <a:endParaRPr lang="uk-UA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Записани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1462" y="44194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252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7" objId="5"/>
        <p14:triggerEvt type="onClick" time="1417" objId="5"/>
        <p14:stopEvt time="21823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04813" y="2606675"/>
            <a:ext cx="8235950" cy="960437"/>
          </a:xfrm>
        </p:spPr>
        <p:txBody>
          <a:bodyPr/>
          <a:lstStyle/>
          <a:p>
            <a:pPr eaLnBrk="1" hangingPunct="1"/>
            <a:r>
              <a:rPr lang="en-US" alt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uk-UA" alt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Місце для номера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7500938" y="6191250"/>
            <a:ext cx="1209675" cy="34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5463" indent="-2016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096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347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573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145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717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89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861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61950"/>
            <a:fld id="{DD43A5AE-405A-4B7B-BCAB-9C5E8C219397}" type="slidenum">
              <a:rPr lang="en-US" altLang="uk-UA" sz="1800" b="1" smtClean="0">
                <a:solidFill>
                  <a:schemeClr val="bg1"/>
                </a:solidFill>
              </a:rPr>
              <a:pPr defTabSz="361950"/>
              <a:t>10</a:t>
            </a:fld>
            <a:endParaRPr lang="en-US" altLang="uk-UA" sz="1800" b="1" smtClean="0">
              <a:solidFill>
                <a:schemeClr val="bg1"/>
              </a:solidFill>
            </a:endParaRP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279400" y="5545138"/>
            <a:ext cx="4375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uk-UA" i="1"/>
              <a:t>If you have any questions, write to the e-mail:</a:t>
            </a:r>
          </a:p>
          <a:p>
            <a:r>
              <a:rPr lang="en-US" altLang="uk-UA" i="1"/>
              <a:t>lopachak1999mashka@gmail.com</a:t>
            </a:r>
            <a:endParaRPr lang="uk-UA" altLang="uk-UA"/>
          </a:p>
        </p:txBody>
      </p:sp>
      <p:pic>
        <p:nvPicPr>
          <p:cNvPr id="2" name="Записани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575" y="42544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124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91" objId="2"/>
        <p14:triggerEvt type="onClick" time="891" objId="2"/>
        <p14:pauseEvt time="11248" objId="2"/>
        <p14:stopEvt time="1124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Місце для номера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500938" y="6207125"/>
            <a:ext cx="1209675" cy="258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5463" indent="-2016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096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347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573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145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717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89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861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61950"/>
            <a:fld id="{2E49F117-AE31-48B0-BCD7-9BBE8414188C}" type="slidenum">
              <a:rPr lang="en-US" altLang="uk-UA" sz="2000" b="1" smtClean="0">
                <a:solidFill>
                  <a:schemeClr val="bg1"/>
                </a:solidFill>
              </a:rPr>
              <a:pPr defTabSz="361950"/>
              <a:t>2</a:t>
            </a:fld>
            <a:endParaRPr lang="en-US" altLang="uk-UA" sz="2000" b="1" smtClean="0">
              <a:solidFill>
                <a:schemeClr val="bg1"/>
              </a:solidFill>
            </a:endParaRPr>
          </a:p>
        </p:txBody>
      </p:sp>
      <p:sp>
        <p:nvSpPr>
          <p:cNvPr id="7171" name="Прямокутник 6"/>
          <p:cNvSpPr>
            <a:spLocks noChangeArrowheads="1"/>
          </p:cNvSpPr>
          <p:nvPr/>
        </p:nvSpPr>
        <p:spPr bwMode="auto">
          <a:xfrm>
            <a:off x="2924175" y="482600"/>
            <a:ext cx="418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uk-UA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OBJECTS OF STUDY</a:t>
            </a:r>
            <a:r>
              <a:rPr lang="uk-UA" altLang="uk-UA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altLang="uk-UA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364956" y="1281701"/>
            <a:ext cx="19821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1D57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en-US" sz="2800" b="1" baseline="-25000" dirty="0">
                <a:solidFill>
                  <a:srgbClr val="1D57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77</a:t>
            </a:r>
            <a:r>
              <a:rPr lang="en-US" sz="2800" b="1" dirty="0">
                <a:solidFill>
                  <a:srgbClr val="1D57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</a:t>
            </a:r>
            <a:r>
              <a:rPr lang="en-US" sz="2800" b="1" baseline="-25000" dirty="0">
                <a:solidFill>
                  <a:srgbClr val="1D57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rgbClr val="1D57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baseline="-25000" dirty="0">
                <a:solidFill>
                  <a:srgbClr val="1D57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endParaRPr lang="uk-UA" sz="2800" b="1" dirty="0">
              <a:solidFill>
                <a:srgbClr val="1D57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defRPr/>
            </a:pPr>
            <a:endParaRPr lang="uk-UA" sz="16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173" name="Прямокутник 8"/>
          <p:cNvSpPr>
            <a:spLocks noChangeArrowheads="1"/>
          </p:cNvSpPr>
          <p:nvPr/>
        </p:nvSpPr>
        <p:spPr bwMode="auto">
          <a:xfrm>
            <a:off x="1946275" y="912813"/>
            <a:ext cx="1069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uk-UA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</a:t>
            </a:r>
            <a:r>
              <a:rPr lang="en-US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morphous </a:t>
            </a:r>
            <a:r>
              <a:rPr lang="en-US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alloys (AMA</a:t>
            </a:r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uk-UA" altLang="uk-UA" sz="2000" dirty="0"/>
          </a:p>
        </p:txBody>
      </p:sp>
      <p:sp>
        <p:nvSpPr>
          <p:cNvPr id="7174" name="Прямокутник 9"/>
          <p:cNvSpPr>
            <a:spLocks noChangeArrowheads="1"/>
          </p:cNvSpPr>
          <p:nvPr/>
        </p:nvSpPr>
        <p:spPr bwMode="auto">
          <a:xfrm>
            <a:off x="474663" y="2271713"/>
            <a:ext cx="5073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uk-UA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OF STUDY</a:t>
            </a:r>
            <a:r>
              <a:rPr lang="uk-UA" altLang="uk-UA" sz="2000" b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altLang="uk-UA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Прямокутник 10"/>
          <p:cNvSpPr>
            <a:spLocks noChangeArrowheads="1"/>
          </p:cNvSpPr>
          <p:nvPr/>
        </p:nvSpPr>
        <p:spPr bwMode="auto">
          <a:xfrm>
            <a:off x="440782" y="2614950"/>
            <a:ext cx="7950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 of this work </a:t>
            </a:r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uk-UA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the kinetics of the nanostructure of </a:t>
            </a:r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cobalt-based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amorphous metal alloys.</a:t>
            </a: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Прямокутник 11"/>
          <p:cNvSpPr>
            <a:spLocks noChangeArrowheads="1"/>
          </p:cNvSpPr>
          <p:nvPr/>
        </p:nvSpPr>
        <p:spPr bwMode="auto">
          <a:xfrm>
            <a:off x="474663" y="4052888"/>
            <a:ext cx="1080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uk-UA" sz="2000" b="1">
                <a:latin typeface="Times New Roman" panose="02020603050405020304" pitchFamily="18" charset="0"/>
              </a:rPr>
              <a:t>METHODS</a:t>
            </a:r>
            <a:r>
              <a:rPr lang="uk-UA" altLang="uk-UA" sz="2000" b="1">
                <a:latin typeface="Times New Roman" panose="02020603050405020304" pitchFamily="18" charset="0"/>
              </a:rPr>
              <a:t>:</a:t>
            </a:r>
            <a:endParaRPr lang="uk-UA" altLang="uk-UA" sz="3200" b="1"/>
          </a:p>
        </p:txBody>
      </p:sp>
      <p:sp>
        <p:nvSpPr>
          <p:cNvPr id="7177" name="Прямокутник 12"/>
          <p:cNvSpPr>
            <a:spLocks noChangeArrowheads="1"/>
          </p:cNvSpPr>
          <p:nvPr/>
        </p:nvSpPr>
        <p:spPr bwMode="auto">
          <a:xfrm>
            <a:off x="236538" y="4479925"/>
            <a:ext cx="8043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scanning calorimetric (DSC) tests at three different heating rates (5 K/min, 10 K/min, 20 K/min) </a:t>
            </a:r>
            <a:endParaRPr lang="uk-UA" altLang="uk-UA" sz="2000"/>
          </a:p>
        </p:txBody>
      </p:sp>
      <p:sp>
        <p:nvSpPr>
          <p:cNvPr id="7178" name="Прямокутник 14"/>
          <p:cNvSpPr>
            <a:spLocks noChangeArrowheads="1"/>
          </p:cNvSpPr>
          <p:nvPr/>
        </p:nvSpPr>
        <p:spPr bwMode="auto">
          <a:xfrm>
            <a:off x="236538" y="5241925"/>
            <a:ext cx="3271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X-ray diffraction analysis</a:t>
            </a:r>
            <a:endParaRPr lang="uk-UA" altLang="uk-UA" sz="2000"/>
          </a:p>
        </p:txBody>
      </p:sp>
      <p:pic>
        <p:nvPicPr>
          <p:cNvPr id="2" name="Записани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9375" y="4524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1519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4" objId="2"/>
        <p14:triggerEvt type="onClick" time="794" objId="2"/>
        <p14:stopEvt time="11519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Місце для номера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500938" y="6207125"/>
            <a:ext cx="1209675" cy="258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5463" indent="-2016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096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347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57325" indent="-1619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145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717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89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86125" indent="-1619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61950"/>
            <a:fld id="{D9CCF078-3AC0-4407-AC23-59A5503A72AF}" type="slidenum">
              <a:rPr lang="en-US" altLang="uk-UA" sz="2000" b="1" smtClean="0">
                <a:solidFill>
                  <a:schemeClr val="bg1"/>
                </a:solidFill>
              </a:rPr>
              <a:pPr defTabSz="361950"/>
              <a:t>3</a:t>
            </a:fld>
            <a:endParaRPr lang="en-US" altLang="uk-UA" sz="2000" b="1" smtClean="0">
              <a:solidFill>
                <a:schemeClr val="bg1"/>
              </a:solidFill>
            </a:endParaRPr>
          </a:p>
        </p:txBody>
      </p:sp>
      <p:sp>
        <p:nvSpPr>
          <p:cNvPr id="8195" name="Місце для вмісту 1"/>
          <p:cNvSpPr>
            <a:spLocks noGrp="1"/>
          </p:cNvSpPr>
          <p:nvPr>
            <p:ph idx="1"/>
          </p:nvPr>
        </p:nvSpPr>
        <p:spPr>
          <a:xfrm>
            <a:off x="219074" y="271146"/>
            <a:ext cx="8202613" cy="733425"/>
          </a:xfrm>
        </p:spPr>
        <p:txBody>
          <a:bodyPr/>
          <a:lstStyle/>
          <a:p>
            <a:pPr marL="31750" indent="0" algn="ctr">
              <a:spcBef>
                <a:spcPts val="950"/>
              </a:spcBef>
              <a:buNone/>
            </a:pPr>
            <a:r>
              <a:rPr lang="en-US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THE </a:t>
            </a:r>
            <a:r>
              <a:rPr lang="uk-UA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</a:t>
            </a:r>
            <a:r>
              <a:rPr lang="uk-UA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SCANNING CALORIMETRY </a:t>
            </a:r>
            <a:r>
              <a:rPr lang="en-US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lang="uk-UA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(DSC)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487363" y="1636713"/>
            <a:ext cx="1191101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 altLang="uk-UA"/>
          </a:p>
        </p:txBody>
      </p:sp>
      <p:sp>
        <p:nvSpPr>
          <p:cNvPr id="8197" name="Rectangle 11"/>
          <p:cNvSpPr>
            <a:spLocks noChangeArrowheads="1"/>
          </p:cNvSpPr>
          <p:nvPr/>
        </p:nvSpPr>
        <p:spPr bwMode="auto">
          <a:xfrm>
            <a:off x="1028700" y="914400"/>
            <a:ext cx="7348538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 altLang="uk-UA"/>
          </a:p>
        </p:txBody>
      </p:sp>
      <p:sp>
        <p:nvSpPr>
          <p:cNvPr id="8198" name="Rectangle 16"/>
          <p:cNvSpPr>
            <a:spLocks noChangeArrowheads="1"/>
          </p:cNvSpPr>
          <p:nvPr/>
        </p:nvSpPr>
        <p:spPr bwMode="auto">
          <a:xfrm>
            <a:off x="0" y="0"/>
            <a:ext cx="864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/>
        </p:nvGraphicFramePr>
        <p:xfrm>
          <a:off x="1420813" y="2366963"/>
          <a:ext cx="5799137" cy="37607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799137">
                  <a:extLst>
                    <a:ext uri="{9D8B030D-6E8A-4147-A177-3AD203B41FA5}">
                      <a16:colId xmlns:a16="http://schemas.microsoft.com/office/drawing/2014/main" val="3217759648"/>
                    </a:ext>
                  </a:extLst>
                </a:gridCol>
              </a:tblGrid>
              <a:tr h="30324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69" marR="6856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999508"/>
                  </a:ext>
                </a:extLst>
              </a:tr>
              <a:tr h="7283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Figure 1: DSC curves of Co</a:t>
                      </a:r>
                      <a:r>
                        <a:rPr lang="en-US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three different heating rates: 1 – 5 K/min; 2 – 10 K/min; 3 – 20 K/min.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2599398"/>
                  </a:ext>
                </a:extLst>
              </a:tr>
            </a:tbl>
          </a:graphicData>
        </a:graphic>
      </p:graphicFrame>
      <p:graphicFrame>
        <p:nvGraphicFramePr>
          <p:cNvPr id="8202" name="Об'єкт 2"/>
          <p:cNvGraphicFramePr>
            <a:graphicFrameLocks noChangeAspect="1"/>
          </p:cNvGraphicFramePr>
          <p:nvPr/>
        </p:nvGraphicFramePr>
        <p:xfrm>
          <a:off x="1789113" y="1141413"/>
          <a:ext cx="4776787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Graph" r:id="rId5" imgW="4047744" imgH="2935834" progId="Origin50.Graph">
                  <p:embed/>
                </p:oleObj>
              </mc:Choice>
              <mc:Fallback>
                <p:oleObj name="Graph" r:id="rId5" imgW="4047744" imgH="2935834" progId="Origin50.Graph">
                  <p:embed/>
                  <p:pic>
                    <p:nvPicPr>
                      <p:cNvPr id="0" name="Об'є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79" t="6413" r="41577" b="34846"/>
                      <a:stretch>
                        <a:fillRect/>
                      </a:stretch>
                    </p:blipFill>
                    <p:spPr bwMode="auto">
                      <a:xfrm>
                        <a:off x="1789113" y="1141413"/>
                        <a:ext cx="4776787" cy="374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Записани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1625" y="68294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488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40" objId="3"/>
        <p14:triggerEvt type="onClick" time="840" objId="3"/>
        <p14:stopEvt time="72094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Об'єкт 10"/>
          <p:cNvGraphicFramePr>
            <a:graphicFrameLocks noChangeAspect="1"/>
          </p:cNvGraphicFramePr>
          <p:nvPr/>
        </p:nvGraphicFramePr>
        <p:xfrm>
          <a:off x="4767263" y="3868738"/>
          <a:ext cx="5400675" cy="376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Graph" r:id="rId5" imgW="4130650" imgH="2877312" progId="Origin50.Graph">
                  <p:embed/>
                </p:oleObj>
              </mc:Choice>
              <mc:Fallback>
                <p:oleObj name="Graph" r:id="rId5" imgW="4130650" imgH="2877312" progId="Origin50.Graph">
                  <p:embed/>
                  <p:pic>
                    <p:nvPicPr>
                      <p:cNvPr id="0" name="Об'є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7263" y="3868738"/>
                        <a:ext cx="5400675" cy="376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Місце для номера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467600" y="6134100"/>
            <a:ext cx="1209675" cy="34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361950"/>
            <a:fld id="{94DD4EB3-C0E7-40DD-B5C7-6EFBC401F325}" type="slidenum">
              <a:rPr lang="en-US" altLang="uk-UA" sz="2000" b="1" smtClean="0">
                <a:solidFill>
                  <a:schemeClr val="bg1"/>
                </a:solidFill>
              </a:rPr>
              <a:pPr defTabSz="361950"/>
              <a:t>4</a:t>
            </a:fld>
            <a:endParaRPr lang="en-US" altLang="uk-UA" sz="2000" b="1" smtClean="0">
              <a:solidFill>
                <a:schemeClr val="bg1"/>
              </a:solidFill>
            </a:endParaRP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/>
        </p:nvGraphicFramePr>
        <p:xfrm>
          <a:off x="361950" y="2370138"/>
          <a:ext cx="4135438" cy="34274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73290">
                  <a:extLst>
                    <a:ext uri="{9D8B030D-6E8A-4147-A177-3AD203B41FA5}">
                      <a16:colId xmlns:a16="http://schemas.microsoft.com/office/drawing/2014/main" val="2024964962"/>
                    </a:ext>
                  </a:extLst>
                </a:gridCol>
                <a:gridCol w="790537">
                  <a:extLst>
                    <a:ext uri="{9D8B030D-6E8A-4147-A177-3AD203B41FA5}">
                      <a16:colId xmlns:a16="http://schemas.microsoft.com/office/drawing/2014/main" val="792127661"/>
                    </a:ext>
                  </a:extLst>
                </a:gridCol>
                <a:gridCol w="790537">
                  <a:extLst>
                    <a:ext uri="{9D8B030D-6E8A-4147-A177-3AD203B41FA5}">
                      <a16:colId xmlns:a16="http://schemas.microsoft.com/office/drawing/2014/main" val="471841320"/>
                    </a:ext>
                  </a:extLst>
                </a:gridCol>
                <a:gridCol w="790537">
                  <a:extLst>
                    <a:ext uri="{9D8B030D-6E8A-4147-A177-3AD203B41FA5}">
                      <a16:colId xmlns:a16="http://schemas.microsoft.com/office/drawing/2014/main" val="1824861990"/>
                    </a:ext>
                  </a:extLst>
                </a:gridCol>
                <a:gridCol w="790537">
                  <a:extLst>
                    <a:ext uri="{9D8B030D-6E8A-4147-A177-3AD203B41FA5}">
                      <a16:colId xmlns:a16="http://schemas.microsoft.com/office/drawing/2014/main" val="3295113486"/>
                    </a:ext>
                  </a:extLst>
                </a:gridCol>
              </a:tblGrid>
              <a:tr h="632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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К/хв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</a:t>
                      </a:r>
                      <a:r>
                        <a:rPr lang="uk-UA" sz="1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+Т</a:t>
                      </a:r>
                      <a:r>
                        <a:rPr lang="uk-UA" sz="14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)/2, К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uk-UA" sz="1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uk-UA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631687"/>
                  </a:ext>
                </a:extLst>
              </a:tr>
              <a:tr h="29484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uk-UA" sz="14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uk-UA" sz="14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400" b="1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0,47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  <a:endParaRPr lang="uk-UA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489022224"/>
                  </a:ext>
                </a:extLst>
              </a:tr>
              <a:tr h="29484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3074193651"/>
                  </a:ext>
                </a:extLst>
              </a:tr>
              <a:tr h="30885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4099874145"/>
                  </a:ext>
                </a:extLst>
              </a:tr>
              <a:tr h="31610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uk-UA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uk-UA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3192942303"/>
                  </a:ext>
                </a:extLst>
              </a:tr>
              <a:tr h="31610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2921130591"/>
                  </a:ext>
                </a:extLst>
              </a:tr>
              <a:tr h="31610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3263931834"/>
                  </a:ext>
                </a:extLst>
              </a:tr>
              <a:tr h="31610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uk-UA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</a:t>
                      </a:r>
                      <a:r>
                        <a:rPr lang="uk-UA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46423050"/>
                  </a:ext>
                </a:extLst>
              </a:tr>
              <a:tr h="31610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3672991480"/>
                  </a:ext>
                </a:extLst>
              </a:tr>
              <a:tr h="31610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4276220430"/>
                  </a:ext>
                </a:extLst>
              </a:tr>
            </a:tbl>
          </a:graphicData>
        </a:graphic>
      </p:graphicFrame>
      <p:sp>
        <p:nvSpPr>
          <p:cNvPr id="9282" name="Rectangle 1"/>
          <p:cNvSpPr>
            <a:spLocks noChangeArrowheads="1"/>
          </p:cNvSpPr>
          <p:nvPr/>
        </p:nvSpPr>
        <p:spPr bwMode="auto">
          <a:xfrm>
            <a:off x="314325" y="1136650"/>
            <a:ext cx="420846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/>
            <a:r>
              <a:rPr lang="en-US" altLang="uk-UA" sz="1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 1. </a:t>
            </a:r>
            <a:r>
              <a:rPr lang="en-US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 in the amount of crystalline phase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(α) АМ</a:t>
            </a:r>
            <a:r>
              <a:rPr lang="en-US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different heating rates of samples   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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К/</a:t>
            </a:r>
            <a:r>
              <a:rPr lang="en-US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(α</a:t>
            </a:r>
            <a:r>
              <a:rPr lang="uk-UA" altLang="uk-UA" sz="14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І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en-US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ІІ (α</a:t>
            </a:r>
            <a:r>
              <a:rPr lang="uk-UA" altLang="uk-UA" sz="14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ІІ</a:t>
            </a:r>
            <a:r>
              <a:rPr lang="uk-UA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</a:t>
            </a:r>
            <a:r>
              <a:rPr lang="en-US" altLang="uk-UA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stage of crystalization.</a:t>
            </a:r>
            <a:endParaRPr lang="uk-UA" altLang="uk-UA" sz="500"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9284" name="Об'єкт 9"/>
          <p:cNvGraphicFramePr>
            <a:graphicFrameLocks noChangeAspect="1"/>
          </p:cNvGraphicFramePr>
          <p:nvPr/>
        </p:nvGraphicFramePr>
        <p:xfrm>
          <a:off x="4868863" y="1744663"/>
          <a:ext cx="5197475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Graph" r:id="rId7" imgW="4130650" imgH="2877312" progId="Origin50.Graph">
                  <p:embed/>
                </p:oleObj>
              </mc:Choice>
              <mc:Fallback>
                <p:oleObj name="Graph" r:id="rId7" imgW="4130650" imgH="2877312" progId="Origin50.Graph">
                  <p:embed/>
                  <p:pic>
                    <p:nvPicPr>
                      <p:cNvPr id="0" name="Об'є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8863" y="1744663"/>
                        <a:ext cx="5197475" cy="361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85" name="Rectangle 4"/>
          <p:cNvSpPr>
            <a:spLocks noChangeArrowheads="1"/>
          </p:cNvSpPr>
          <p:nvPr/>
        </p:nvSpPr>
        <p:spPr bwMode="auto">
          <a:xfrm>
            <a:off x="4835526" y="691356"/>
            <a:ext cx="35210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/>
            <a:r>
              <a:rPr lang="en-US" alt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2. 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induction period of the 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stage of the </a:t>
            </a:r>
            <a:r>
              <a:rPr lang="en-US" altLang="uk-UA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nanocrystallization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process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` = 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uk-UA" altLang="uk-UA" sz="14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–300 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(а) 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and the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ІІ 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stage of complete crystallization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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`` = 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uk-UA" altLang="uk-UA" sz="14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`–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uk-UA" altLang="uk-UA" sz="14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АМ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different heating rates 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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К/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alt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alt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" name="Місце для вмісту 1"/>
          <p:cNvSpPr txBox="1">
            <a:spLocks/>
          </p:cNvSpPr>
          <p:nvPr/>
        </p:nvSpPr>
        <p:spPr bwMode="auto">
          <a:xfrm>
            <a:off x="207168" y="192881"/>
            <a:ext cx="82026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1925" indent="-128588" algn="l" defTabSz="647700" rtl="0" eaLnBrk="0" fontAlgn="base" hangingPunct="0">
              <a:lnSpc>
                <a:spcPct val="90000"/>
              </a:lnSpc>
              <a:spcBef>
                <a:spcPts val="94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850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7525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2788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363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39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837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735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633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" indent="0" algn="ctr">
              <a:spcBef>
                <a:spcPts val="950"/>
              </a:spcBef>
              <a:buFont typeface="Corbel" panose="020B0503020204020204" pitchFamily="34" charset="0"/>
              <a:buNone/>
            </a:pPr>
            <a:r>
              <a:rPr lang="en-US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THE </a:t>
            </a:r>
            <a:r>
              <a:rPr lang="uk-UA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SCANNING CALORIMETRY </a:t>
            </a:r>
            <a:r>
              <a:rPr lang="en-US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lang="uk-UA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(DSC)</a:t>
            </a: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Записани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0201" y="16843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5337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07" objId="3"/>
        <p14:triggerEvt type="onClick" time="1007" objId="3"/>
        <p14:stopEvt time="15118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Місце для вмісту 1"/>
          <p:cNvSpPr txBox="1">
            <a:spLocks/>
          </p:cNvSpPr>
          <p:nvPr/>
        </p:nvSpPr>
        <p:spPr bwMode="auto">
          <a:xfrm>
            <a:off x="219074" y="271146"/>
            <a:ext cx="820261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61925" indent="-128588" algn="l" defTabSz="647700" rtl="0" eaLnBrk="0" fontAlgn="base" hangingPunct="0">
              <a:lnSpc>
                <a:spcPct val="90000"/>
              </a:lnSpc>
              <a:spcBef>
                <a:spcPts val="94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850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7525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2788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363" indent="-128588" algn="l" defTabSz="647700" rtl="0" eaLnBrk="0" fontAlgn="base" hangingPunct="0">
              <a:lnSpc>
                <a:spcPct val="90000"/>
              </a:lnSpc>
              <a:spcBef>
                <a:spcPts val="138"/>
              </a:spcBef>
              <a:spcAft>
                <a:spcPts val="288"/>
              </a:spcAft>
              <a:buClr>
                <a:schemeClr val="tx1"/>
              </a:buClr>
              <a:buSzPct val="80000"/>
              <a:buFont typeface="Corbel" panose="020B0503020204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39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837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735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06330" indent="-162003" algn="l" defTabSz="648012" rtl="0" eaLnBrk="1" latinLnBrk="0" hangingPunct="1">
              <a:lnSpc>
                <a:spcPct val="90000"/>
              </a:lnSpc>
              <a:spcBef>
                <a:spcPts val="142"/>
              </a:spcBef>
              <a:spcAft>
                <a:spcPts val="283"/>
              </a:spcAft>
              <a:buClr>
                <a:schemeClr val="tx1"/>
              </a:buClr>
              <a:buSzPct val="80000"/>
              <a:buFont typeface="Corbel" pitchFamily="34" charset="0"/>
              <a:buChar char="•"/>
              <a:defRPr sz="1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" indent="0" algn="ctr">
              <a:spcBef>
                <a:spcPts val="950"/>
              </a:spcBef>
              <a:buFont typeface="Corbel" panose="020B0503020204020204" pitchFamily="34" charset="0"/>
              <a:buNone/>
            </a:pPr>
            <a:r>
              <a:rPr lang="en-US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THE </a:t>
            </a:r>
            <a:r>
              <a:rPr lang="uk-UA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SCANNING CALORIMETRY </a:t>
            </a:r>
            <a:r>
              <a:rPr lang="en-US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 </a:t>
            </a:r>
            <a:r>
              <a:rPr lang="uk-UA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(DSC)</a:t>
            </a:r>
          </a:p>
        </p:txBody>
      </p:sp>
      <p:sp>
        <p:nvSpPr>
          <p:cNvPr id="10242" name="Місце для номера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491413" y="6135688"/>
            <a:ext cx="1209675" cy="34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361950"/>
            <a:fld id="{13B5FC7E-A6D6-4C75-AD68-A562E8096650}" type="slidenum">
              <a:rPr lang="en-US" altLang="uk-UA" sz="2000" b="1" smtClean="0">
                <a:solidFill>
                  <a:schemeClr val="bg1"/>
                </a:solidFill>
              </a:rPr>
              <a:pPr defTabSz="361950"/>
              <a:t>5</a:t>
            </a:fld>
            <a:endParaRPr lang="en-US" altLang="uk-UA" sz="2000" b="1" smtClean="0">
              <a:solidFill>
                <a:schemeClr val="bg1"/>
              </a:solidFill>
            </a:endParaRPr>
          </a:p>
        </p:txBody>
      </p:sp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604838" y="3065463"/>
            <a:ext cx="74993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altLang="uk-UA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THERMODYNAMIC CHARACTERISTICS OF AMA`s NANOSTRUCTURE</a:t>
            </a:r>
            <a:endParaRPr lang="uk-UA" altLang="uk-UA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Місце для вмісту 2"/>
          <p:cNvGraphicFramePr>
            <a:graphicFrameLocks noGrp="1"/>
          </p:cNvGraphicFramePr>
          <p:nvPr>
            <p:ph idx="1"/>
          </p:nvPr>
        </p:nvGraphicFramePr>
        <p:xfrm>
          <a:off x="519113" y="3438525"/>
          <a:ext cx="7710486" cy="27022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26878">
                  <a:extLst>
                    <a:ext uri="{9D8B030D-6E8A-4147-A177-3AD203B41FA5}">
                      <a16:colId xmlns:a16="http://schemas.microsoft.com/office/drawing/2014/main" val="2428705668"/>
                    </a:ext>
                  </a:extLst>
                </a:gridCol>
                <a:gridCol w="478900">
                  <a:extLst>
                    <a:ext uri="{9D8B030D-6E8A-4147-A177-3AD203B41FA5}">
                      <a16:colId xmlns:a16="http://schemas.microsoft.com/office/drawing/2014/main" val="1696203612"/>
                    </a:ext>
                  </a:extLst>
                </a:gridCol>
                <a:gridCol w="651960">
                  <a:extLst>
                    <a:ext uri="{9D8B030D-6E8A-4147-A177-3AD203B41FA5}">
                      <a16:colId xmlns:a16="http://schemas.microsoft.com/office/drawing/2014/main" val="649386005"/>
                    </a:ext>
                  </a:extLst>
                </a:gridCol>
                <a:gridCol w="745096">
                  <a:extLst>
                    <a:ext uri="{9D8B030D-6E8A-4147-A177-3AD203B41FA5}">
                      <a16:colId xmlns:a16="http://schemas.microsoft.com/office/drawing/2014/main" val="624528422"/>
                    </a:ext>
                  </a:extLst>
                </a:gridCol>
                <a:gridCol w="1066842">
                  <a:extLst>
                    <a:ext uri="{9D8B030D-6E8A-4147-A177-3AD203B41FA5}">
                      <a16:colId xmlns:a16="http://schemas.microsoft.com/office/drawing/2014/main" val="2721792914"/>
                    </a:ext>
                  </a:extLst>
                </a:gridCol>
                <a:gridCol w="812832">
                  <a:extLst>
                    <a:ext uri="{9D8B030D-6E8A-4147-A177-3AD203B41FA5}">
                      <a16:colId xmlns:a16="http://schemas.microsoft.com/office/drawing/2014/main" val="199357104"/>
                    </a:ext>
                  </a:extLst>
                </a:gridCol>
                <a:gridCol w="1032975">
                  <a:extLst>
                    <a:ext uri="{9D8B030D-6E8A-4147-A177-3AD203B41FA5}">
                      <a16:colId xmlns:a16="http://schemas.microsoft.com/office/drawing/2014/main" val="3424924576"/>
                    </a:ext>
                  </a:extLst>
                </a:gridCol>
                <a:gridCol w="787431">
                  <a:extLst>
                    <a:ext uri="{9D8B030D-6E8A-4147-A177-3AD203B41FA5}">
                      <a16:colId xmlns:a16="http://schemas.microsoft.com/office/drawing/2014/main" val="1993942030"/>
                    </a:ext>
                  </a:extLst>
                </a:gridCol>
                <a:gridCol w="1007572">
                  <a:extLst>
                    <a:ext uri="{9D8B030D-6E8A-4147-A177-3AD203B41FA5}">
                      <a16:colId xmlns:a16="http://schemas.microsoft.com/office/drawing/2014/main" val="578839774"/>
                    </a:ext>
                  </a:extLst>
                </a:gridCol>
              </a:tblGrid>
              <a:tr h="6477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Alloy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β, 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К/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en-US" sz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kJ/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en-US" sz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4801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kJ/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</a:t>
                      </a: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en-US" sz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48012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14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kJ/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</a:t>
                      </a:r>
                      <a:endParaRPr lang="uk-UA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041052"/>
                  </a:ext>
                </a:extLst>
              </a:tr>
              <a:tr h="228245"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374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uk-UA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669984482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592467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40161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385299996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285145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273278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816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128489317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770851"/>
                  </a:ext>
                </a:extLst>
              </a:tr>
              <a:tr h="22824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999842"/>
                  </a:ext>
                </a:extLst>
              </a:tr>
            </a:tbl>
          </a:graphicData>
        </a:graphic>
      </p:graphicFrame>
      <p:graphicFrame>
        <p:nvGraphicFramePr>
          <p:cNvPr id="10336" name="Об'єкт 3"/>
          <p:cNvGraphicFramePr>
            <a:graphicFrameLocks noChangeAspect="1"/>
          </p:cNvGraphicFramePr>
          <p:nvPr/>
        </p:nvGraphicFramePr>
        <p:xfrm>
          <a:off x="671513" y="1833563"/>
          <a:ext cx="1503362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Уравнение" r:id="rId5" imgW="1117600" imgH="495300" progId="Equation.3">
                  <p:embed/>
                </p:oleObj>
              </mc:Choice>
              <mc:Fallback>
                <p:oleObj name="Уравнение" r:id="rId5" imgW="1117600" imgH="495300" progId="Equation.3">
                  <p:embed/>
                  <p:pic>
                    <p:nvPicPr>
                      <p:cNvPr id="0" name="Об'є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833563"/>
                        <a:ext cx="1503362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7" name="Прямокутник 7"/>
          <p:cNvSpPr>
            <a:spLocks noChangeArrowheads="1"/>
          </p:cNvSpPr>
          <p:nvPr/>
        </p:nvSpPr>
        <p:spPr bwMode="auto">
          <a:xfrm>
            <a:off x="-317500" y="1042988"/>
            <a:ext cx="348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uk-UA" sz="1600">
                <a:latin typeface="Times New Roman" panose="02020603050405020304" pitchFamily="18" charset="0"/>
                <a:cs typeface="Times New Roman" panose="02020603050405020304" pitchFamily="18" charset="0"/>
              </a:rPr>
              <a:t>Kissinger </a:t>
            </a:r>
          </a:p>
          <a:p>
            <a:pPr algn="ctr"/>
            <a:r>
              <a:rPr lang="en-US" altLang="uk-UA" sz="1600">
                <a:latin typeface="Times New Roman" panose="02020603050405020304" pitchFamily="18" charset="0"/>
                <a:cs typeface="Times New Roman" panose="02020603050405020304" pitchFamily="18" charset="0"/>
              </a:rPr>
              <a:t>kinetic model</a:t>
            </a:r>
            <a:endParaRPr lang="uk-UA" altLang="uk-UA" sz="1600"/>
          </a:p>
        </p:txBody>
      </p:sp>
      <p:graphicFrame>
        <p:nvGraphicFramePr>
          <p:cNvPr id="10338" name="Об'єкт 12"/>
          <p:cNvGraphicFramePr>
            <a:graphicFrameLocks noChangeAspect="1"/>
          </p:cNvGraphicFramePr>
          <p:nvPr/>
        </p:nvGraphicFramePr>
        <p:xfrm>
          <a:off x="2174875" y="630238"/>
          <a:ext cx="2957513" cy="246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Graph" r:id="rId7" imgW="4047744" imgH="2935834" progId="Origin50.Graph">
                  <p:embed/>
                </p:oleObj>
              </mc:Choice>
              <mc:Fallback>
                <p:oleObj name="Graph" r:id="rId7" imgW="4047744" imgH="2935834" progId="Origin50.Graph">
                  <p:embed/>
                  <p:pic>
                    <p:nvPicPr>
                      <p:cNvPr id="0" name="Об'є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0007" b="32620"/>
                      <a:stretch>
                        <a:fillRect/>
                      </a:stretch>
                    </p:blipFill>
                    <p:spPr bwMode="auto">
                      <a:xfrm>
                        <a:off x="2174875" y="630238"/>
                        <a:ext cx="2957513" cy="246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9" name="Прямокутник 1"/>
          <p:cNvSpPr>
            <a:spLocks noChangeArrowheads="1"/>
          </p:cNvSpPr>
          <p:nvPr/>
        </p:nvSpPr>
        <p:spPr bwMode="auto">
          <a:xfrm>
            <a:off x="4668838" y="806450"/>
            <a:ext cx="37576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Figure 3</a:t>
            </a: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Kissinger`s dependencies of the first stage of AMA`s </a:t>
            </a: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Co</a:t>
            </a:r>
            <a:r>
              <a:rPr lang="uk-UA" altLang="uk-UA" sz="1400" baseline="-25000">
                <a:latin typeface="Times New Roman" panose="02020603050405020304" pitchFamily="18" charset="0"/>
                <a:cs typeface="Calibri" panose="020F0502020204030204" pitchFamily="34" charset="0"/>
              </a:rPr>
              <a:t>77</a:t>
            </a: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Si</a:t>
            </a:r>
            <a:r>
              <a:rPr lang="uk-UA" altLang="uk-UA" sz="1400" baseline="-25000">
                <a:latin typeface="Times New Roman" panose="02020603050405020304" pitchFamily="18" charset="0"/>
                <a:cs typeface="Calibri" panose="020F0502020204030204" pitchFamily="34" charset="0"/>
              </a:rPr>
              <a:t>11</a:t>
            </a: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uk-UA" altLang="uk-UA" sz="1400" baseline="-25000">
                <a:latin typeface="Times New Roman" panose="02020603050405020304" pitchFamily="18" charset="0"/>
                <a:cs typeface="Calibri" panose="020F0502020204030204" pitchFamily="34" charset="0"/>
              </a:rPr>
              <a:t>12</a:t>
            </a: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nanocrystallization at temperatures</a:t>
            </a: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: </a:t>
            </a:r>
            <a:endParaRPr lang="en-US" altLang="uk-UA" sz="1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1 - </a:t>
            </a:r>
            <a:r>
              <a:rPr lang="en-US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nucleation of the nanocrystalline phase;</a:t>
            </a:r>
          </a:p>
          <a:p>
            <a:pPr>
              <a:lnSpc>
                <a:spcPct val="150000"/>
              </a:lnSpc>
            </a:pP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2 - </a:t>
            </a:r>
            <a:r>
              <a:rPr lang="en-US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growth of the nanocrystalline phase;</a:t>
            </a:r>
          </a:p>
          <a:p>
            <a:pPr>
              <a:lnSpc>
                <a:spcPct val="150000"/>
              </a:lnSpc>
            </a:pP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3 - </a:t>
            </a:r>
            <a:r>
              <a:rPr lang="en-US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constant rate of nanocrystals formation</a:t>
            </a:r>
            <a:r>
              <a:rPr lang="uk-UA" altLang="uk-UA" sz="1400"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" name="Записани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3050" y="126825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5901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3" objId="2"/>
        <p14:triggerEvt type="onClick" time="973" objId="2"/>
        <p14:stopEvt time="55901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Місце для номера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493000" y="6135688"/>
            <a:ext cx="1209675" cy="34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361950"/>
            <a:fld id="{D872DB80-361F-49DF-B3C4-1300444FB715}" type="slidenum">
              <a:rPr lang="en-US" altLang="uk-UA" sz="1600" b="1" smtClean="0">
                <a:solidFill>
                  <a:schemeClr val="bg1"/>
                </a:solidFill>
              </a:rPr>
              <a:pPr defTabSz="361950"/>
              <a:t>6</a:t>
            </a:fld>
            <a:endParaRPr lang="en-US" altLang="uk-UA" sz="1600" b="1" smtClean="0">
              <a:solidFill>
                <a:schemeClr val="bg1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0" y="0"/>
            <a:ext cx="864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146049" y="3584441"/>
            <a:ext cx="449421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/>
            <a:r>
              <a:rPr lang="en-US" alt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4. The degree of crystallization (α) of AMA </a:t>
            </a:r>
            <a:r>
              <a:rPr lang="uk-UA" alt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uk-UA" altLang="uk-UA" sz="16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</a:t>
            </a:r>
            <a:r>
              <a:rPr lang="uk-UA" alt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uk-UA" altLang="uk-UA" sz="16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uk-UA" alt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uk-UA" altLang="uk-UA" sz="16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alt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a function of temperature at three different heating rates (1 - 5 K / min; 2 - 10 K / min; 3 - 20 K / min).</a:t>
            </a:r>
            <a:endParaRPr lang="uk-UA" altLang="uk-U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60325" y="17463"/>
            <a:ext cx="8642350" cy="879475"/>
          </a:xfrm>
        </p:spPr>
        <p:txBody>
          <a:bodyPr/>
          <a:lstStyle/>
          <a:p>
            <a:pPr algn="ctr"/>
            <a:r>
              <a:rPr lang="en-US" altLang="uk-UA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KINETIC PARAMETERS OF THE NANOSTRUCTURING PROCESS</a:t>
            </a:r>
            <a:endParaRPr lang="uk-UA" altLang="uk-UA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270" name="Об'є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666141"/>
              </p:ext>
            </p:extLst>
          </p:nvPr>
        </p:nvGraphicFramePr>
        <p:xfrm>
          <a:off x="5703887" y="2196306"/>
          <a:ext cx="10699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Уравнение" r:id="rId5" imgW="508000" imgH="444500" progId="Equation.3">
                  <p:embed/>
                </p:oleObj>
              </mc:Choice>
              <mc:Fallback>
                <p:oleObj name="Уравнение" r:id="rId5" imgW="508000" imgH="444500" progId="Equation.3">
                  <p:embed/>
                  <p:pic>
                    <p:nvPicPr>
                      <p:cNvPr id="0" name="Об'є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887" y="2196306"/>
                        <a:ext cx="10699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Rectangle 3"/>
          <p:cNvSpPr>
            <a:spLocks noChangeArrowheads="1"/>
          </p:cNvSpPr>
          <p:nvPr/>
        </p:nvSpPr>
        <p:spPr bwMode="auto">
          <a:xfrm>
            <a:off x="4498975" y="651760"/>
            <a:ext cx="36512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/>
            <a:r>
              <a:rPr lang="en-US" alt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uk-UA" sz="1600" b="1" i="1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the total area of the exothermic peak</a:t>
            </a:r>
          </a:p>
          <a:p>
            <a:pPr algn="just"/>
            <a:r>
              <a:rPr lang="uk-UA" alt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uk-UA" altLang="uk-UA" sz="1600" b="1" i="1" baseline="-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alt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area between the starting point of the peak and the point at any other temperature within the peak.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Rectangle 21"/>
          <p:cNvSpPr>
            <a:spLocks noChangeArrowheads="1"/>
          </p:cNvSpPr>
          <p:nvPr/>
        </p:nvSpPr>
        <p:spPr bwMode="auto">
          <a:xfrm>
            <a:off x="5195888" y="3416300"/>
            <a:ext cx="86407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graphicFrame>
        <p:nvGraphicFramePr>
          <p:cNvPr id="11273" name="Об'є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005568"/>
              </p:ext>
            </p:extLst>
          </p:nvPr>
        </p:nvGraphicFramePr>
        <p:xfrm>
          <a:off x="465931" y="501650"/>
          <a:ext cx="3854450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Graph" r:id="rId7" imgW="4047744" imgH="2935834" progId="Origin50.Graph">
                  <p:embed/>
                </p:oleObj>
              </mc:Choice>
              <mc:Fallback>
                <p:oleObj name="Graph" r:id="rId7" imgW="4047744" imgH="2935834" progId="Origin50.Graph">
                  <p:embed/>
                  <p:pic>
                    <p:nvPicPr>
                      <p:cNvPr id="0" name="Об'є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8304" b="33983"/>
                      <a:stretch>
                        <a:fillRect/>
                      </a:stretch>
                    </p:blipFill>
                    <p:spPr bwMode="auto">
                      <a:xfrm>
                        <a:off x="465931" y="501650"/>
                        <a:ext cx="3854450" cy="299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Rectangle 2"/>
          <p:cNvSpPr>
            <a:spLocks noChangeArrowheads="1"/>
          </p:cNvSpPr>
          <p:nvPr/>
        </p:nvSpPr>
        <p:spPr bwMode="auto">
          <a:xfrm>
            <a:off x="4808538" y="3194815"/>
            <a:ext cx="29533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Matusita</a:t>
            </a:r>
            <a:r>
              <a:rPr lang="en-US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model[1] </a:t>
            </a:r>
            <a:endParaRPr lang="uk-UA" altLang="uk-UA" sz="2000" b="1" dirty="0"/>
          </a:p>
        </p:txBody>
      </p:sp>
      <p:graphicFrame>
        <p:nvGraphicFramePr>
          <p:cNvPr id="11275" name="Об'є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743494"/>
              </p:ext>
            </p:extLst>
          </p:nvPr>
        </p:nvGraphicFramePr>
        <p:xfrm>
          <a:off x="4808538" y="3786181"/>
          <a:ext cx="3570468" cy="563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Уравнение" r:id="rId9" imgW="2576982" imgH="406224" progId="Equation.3">
                  <p:embed/>
                </p:oleObj>
              </mc:Choice>
              <mc:Fallback>
                <p:oleObj name="Уравнение" r:id="rId9" imgW="2576982" imgH="406224" progId="Equation.3">
                  <p:embed/>
                  <p:pic>
                    <p:nvPicPr>
                      <p:cNvPr id="0" name="Об'є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38" y="3786181"/>
                        <a:ext cx="3570468" cy="5633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6" name="Rectangle 3"/>
          <p:cNvSpPr>
            <a:spLocks noChangeArrowheads="1"/>
          </p:cNvSpPr>
          <p:nvPr/>
        </p:nvSpPr>
        <p:spPr bwMode="auto">
          <a:xfrm>
            <a:off x="4640262" y="4287922"/>
            <a:ext cx="37131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/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α is the volume fraction of </a:t>
            </a:r>
            <a:r>
              <a:rPr lang="en-US" alt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nanocrystallization</a:t>
            </a:r>
            <a:r>
              <a:rPr lang="en-US" alt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β is the heating rate, </a:t>
            </a:r>
            <a:r>
              <a:rPr lang="en-US" alt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US" alt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activation energy, n is the </a:t>
            </a:r>
            <a:r>
              <a:rPr lang="en-US" alt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Avrami</a:t>
            </a:r>
            <a:r>
              <a:rPr lang="en-US" alt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index, m is the growth dimension, R is the gas constant, T is the temperature, and C is the constant.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87474" y="4934253"/>
            <a:ext cx="42115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[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Boichyshyn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The Kinetic Peculiarities of the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Nanocrystallization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Amorphous Alloys Fe84Nb2B14, which are Doped by Rare Earth Metals 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L.Boichyshyn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M.-O.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Danyliak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Kotur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T. Mika</a:t>
            </a:r>
            <a:r>
              <a:rPr lang="uk-UA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Physics and chemistry of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solidstate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V. 18, № 1 (2017) P. 122-128 </a:t>
            </a:r>
            <a:endParaRPr lang="uk-UA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и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6388" y="303688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436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88" objId="4"/>
        <p14:triggerEvt type="onClick" time="2588" objId="4"/>
        <p14:stopEvt time="54362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Місце для номера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469188" y="6161088"/>
            <a:ext cx="1209675" cy="34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361950"/>
            <a:fld id="{11BC5CC8-9C80-4558-A6BE-C9001C38BC65}" type="slidenum">
              <a:rPr lang="en-US" altLang="uk-UA" sz="1400" b="1" smtClean="0">
                <a:solidFill>
                  <a:schemeClr val="bg1"/>
                </a:solidFill>
              </a:rPr>
              <a:pPr defTabSz="361950"/>
              <a:t>7</a:t>
            </a:fld>
            <a:endParaRPr lang="en-US" altLang="uk-UA" sz="1100" b="1" smtClean="0">
              <a:solidFill>
                <a:schemeClr val="bg1"/>
              </a:solidFill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/>
        </p:nvGraphicFramePr>
        <p:xfrm>
          <a:off x="427038" y="1531938"/>
          <a:ext cx="7794626" cy="12985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98889">
                  <a:extLst>
                    <a:ext uri="{9D8B030D-6E8A-4147-A177-3AD203B41FA5}">
                      <a16:colId xmlns:a16="http://schemas.microsoft.com/office/drawing/2014/main" val="1868231518"/>
                    </a:ext>
                  </a:extLst>
                </a:gridCol>
                <a:gridCol w="720565">
                  <a:extLst>
                    <a:ext uri="{9D8B030D-6E8A-4147-A177-3AD203B41FA5}">
                      <a16:colId xmlns:a16="http://schemas.microsoft.com/office/drawing/2014/main" val="479529278"/>
                    </a:ext>
                  </a:extLst>
                </a:gridCol>
                <a:gridCol w="1000841">
                  <a:extLst>
                    <a:ext uri="{9D8B030D-6E8A-4147-A177-3AD203B41FA5}">
                      <a16:colId xmlns:a16="http://schemas.microsoft.com/office/drawing/2014/main" val="2014601223"/>
                    </a:ext>
                  </a:extLst>
                </a:gridCol>
                <a:gridCol w="977453">
                  <a:extLst>
                    <a:ext uri="{9D8B030D-6E8A-4147-A177-3AD203B41FA5}">
                      <a16:colId xmlns:a16="http://schemas.microsoft.com/office/drawing/2014/main" val="3741015998"/>
                    </a:ext>
                  </a:extLst>
                </a:gridCol>
                <a:gridCol w="991970">
                  <a:extLst>
                    <a:ext uri="{9D8B030D-6E8A-4147-A177-3AD203B41FA5}">
                      <a16:colId xmlns:a16="http://schemas.microsoft.com/office/drawing/2014/main" val="2338548002"/>
                    </a:ext>
                  </a:extLst>
                </a:gridCol>
                <a:gridCol w="1002454">
                  <a:extLst>
                    <a:ext uri="{9D8B030D-6E8A-4147-A177-3AD203B41FA5}">
                      <a16:colId xmlns:a16="http://schemas.microsoft.com/office/drawing/2014/main" val="683599897"/>
                    </a:ext>
                  </a:extLst>
                </a:gridCol>
                <a:gridCol w="1002454">
                  <a:extLst>
                    <a:ext uri="{9D8B030D-6E8A-4147-A177-3AD203B41FA5}">
                      <a16:colId xmlns:a16="http://schemas.microsoft.com/office/drawing/2014/main" val="1971526007"/>
                    </a:ext>
                  </a:extLst>
                </a:gridCol>
              </a:tblGrid>
              <a:tr h="324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Alloy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К/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rgbClr val="F9F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205582"/>
                  </a:ext>
                </a:extLst>
              </a:tr>
              <a:tr h="32464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uk-U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-1,3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0&lt;1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935201944"/>
                  </a:ext>
                </a:extLst>
              </a:tr>
              <a:tr h="3246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</a:t>
                      </a:r>
                      <a:endParaRPr lang="uk-U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-0,85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367834741"/>
                  </a:ext>
                </a:extLst>
              </a:tr>
              <a:tr h="32464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uk-U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-0,75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569034946"/>
                  </a:ext>
                </a:extLst>
              </a:tr>
            </a:tbl>
          </a:graphicData>
        </a:graphic>
      </p:graphicFrame>
      <p:sp>
        <p:nvSpPr>
          <p:cNvPr id="12327" name="Rectangle 58"/>
          <p:cNvSpPr>
            <a:spLocks noChangeArrowheads="1"/>
          </p:cNvSpPr>
          <p:nvPr/>
        </p:nvSpPr>
        <p:spPr bwMode="auto">
          <a:xfrm>
            <a:off x="-239713" y="309563"/>
            <a:ext cx="8796338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lvl="1" algn="ctr"/>
            <a:r>
              <a:rPr lang="en-US" alt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KINETIC PARAMETERS ACCORDING TO THE MATUSITA MODEL OF NANOCRYSTALS GROWTH IN THE STRUCTURE OF ALLOYS UNDER THE INFLUENCE OF TEMPERATURE FOR THE </a:t>
            </a:r>
            <a:r>
              <a:rPr lang="en-US" alt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DSC</a:t>
            </a:r>
            <a:r>
              <a:rPr lang="uk-UA" alt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 MAXIMUM.</a:t>
            </a:r>
            <a:endParaRPr lang="uk-UA" altLang="uk-UA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328" name="Rectangle 95"/>
          <p:cNvSpPr>
            <a:spLocks noChangeArrowheads="1"/>
          </p:cNvSpPr>
          <p:nvPr/>
        </p:nvSpPr>
        <p:spPr bwMode="auto">
          <a:xfrm>
            <a:off x="330200" y="3370263"/>
            <a:ext cx="86407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graphicFrame>
        <p:nvGraphicFramePr>
          <p:cNvPr id="6" name="Місце для вмісту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673983"/>
              </p:ext>
            </p:extLst>
          </p:nvPr>
        </p:nvGraphicFramePr>
        <p:xfrm>
          <a:off x="531223" y="3038477"/>
          <a:ext cx="7628527" cy="3291840"/>
        </p:xfrm>
        <a:graphic>
          <a:graphicData uri="http://schemas.openxmlformats.org/drawingml/2006/table">
            <a:tbl>
              <a:tblPr/>
              <a:tblGrid>
                <a:gridCol w="1236658">
                  <a:extLst>
                    <a:ext uri="{9D8B030D-6E8A-4147-A177-3AD203B41FA5}">
                      <a16:colId xmlns:a16="http://schemas.microsoft.com/office/drawing/2014/main" val="1132091118"/>
                    </a:ext>
                  </a:extLst>
                </a:gridCol>
                <a:gridCol w="978817">
                  <a:extLst>
                    <a:ext uri="{9D8B030D-6E8A-4147-A177-3AD203B41FA5}">
                      <a16:colId xmlns:a16="http://schemas.microsoft.com/office/drawing/2014/main" val="3309347574"/>
                    </a:ext>
                  </a:extLst>
                </a:gridCol>
                <a:gridCol w="5413052">
                  <a:extLst>
                    <a:ext uri="{9D8B030D-6E8A-4147-A177-3AD203B41FA5}">
                      <a16:colId xmlns:a16="http://schemas.microsoft.com/office/drawing/2014/main" val="1264491788"/>
                    </a:ext>
                  </a:extLst>
                </a:gridCol>
              </a:tblGrid>
              <a:tr h="332846"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ED2"/>
                    </a:solidFill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667172"/>
                  </a:ext>
                </a:extLst>
              </a:tr>
              <a:tr h="332846">
                <a:tc rowSpan="3"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mechanism of 1-dimensional growth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793181"/>
                  </a:ext>
                </a:extLst>
              </a:tr>
              <a:tr h="33284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uk-UA" alt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mechanism of 2-dimensional growth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464861"/>
                  </a:ext>
                </a:extLst>
              </a:tr>
              <a:tr h="33284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uk-UA" alt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mechanism of 3-dimensional growth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676687"/>
                  </a:ext>
                </a:extLst>
              </a:tr>
              <a:tr h="332846">
                <a:tc rowSpan="2"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Linear growth (interphase control)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920707"/>
                  </a:ext>
                </a:extLst>
              </a:tr>
              <a:tr h="33284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kumimoji="0" lang="uk-UA" alt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Parabolic growth (diffusion control)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282133"/>
                  </a:ext>
                </a:extLst>
              </a:tr>
              <a:tr h="332846">
                <a:tc rowSpan="3"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ctr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</a:t>
                      </a:r>
                      <a:endParaRPr kumimoji="0" lang="uk-UA" alt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Increasing the nucleation rate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993000"/>
                  </a:ext>
                </a:extLst>
              </a:tr>
              <a:tr h="33284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uk-UA" alt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nucleation in the crystallization process (all nuclei may be present before crystallization)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352210"/>
                  </a:ext>
                </a:extLst>
              </a:tr>
              <a:tr h="332846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647700">
                        <a:lnSpc>
                          <a:spcPct val="90000"/>
                        </a:lnSpc>
                        <a:spcBef>
                          <a:spcPts val="950"/>
                        </a:spcBef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6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1pPr>
                      <a:lvl2pPr marL="3238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5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2pPr>
                      <a:lvl3pPr marL="6477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3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3pPr>
                      <a:lvl4pPr marL="97155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4pPr>
                      <a:lvl5pPr marL="1295400" defTabSz="64770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5pPr>
                      <a:lvl6pPr marL="17526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6pPr>
                      <a:lvl7pPr marL="22098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7pPr>
                      <a:lvl8pPr marL="26670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8pPr>
                      <a:lvl9pPr marL="3124200" indent="377825" defTabSz="647700" eaLnBrk="0" fontAlgn="base" hangingPunct="0">
                        <a:lnSpc>
                          <a:spcPct val="90000"/>
                        </a:lnSpc>
                        <a:spcBef>
                          <a:spcPts val="138"/>
                        </a:spcBef>
                        <a:spcAft>
                          <a:spcPts val="288"/>
                        </a:spcAft>
                        <a:buClr>
                          <a:schemeClr val="tx1"/>
                        </a:buClr>
                        <a:buSzPct val="80000"/>
                        <a:buFont typeface="Corbel" panose="020B0503020204020204" pitchFamily="34" charset="0"/>
                        <a:defRPr sz="1100">
                          <a:solidFill>
                            <a:schemeClr val="tx1"/>
                          </a:solidFill>
                          <a:latin typeface="Corbel" panose="020B0503020204020204" pitchFamily="34" charset="0"/>
                        </a:defRPr>
                      </a:lvl9pPr>
                    </a:lstStyle>
                    <a:p>
                      <a:pPr marL="0" marR="0" lvl="0" indent="0" algn="l" defTabSz="6477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Reducing the nucleation rate</a:t>
                      </a:r>
                      <a:endParaRPr kumimoji="0" lang="uk-UA" alt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93" marR="52393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489890"/>
                  </a:ext>
                </a:extLst>
              </a:tr>
            </a:tbl>
          </a:graphicData>
        </a:graphic>
      </p:graphicFrame>
      <p:pic>
        <p:nvPicPr>
          <p:cNvPr id="2" name="Записани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8464" y="95964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8029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32" objId="2"/>
        <p14:triggerEvt type="onClick" time="3132" objId="2"/>
        <p14:stopEvt time="5716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Місце для номера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483475" y="6205538"/>
            <a:ext cx="1209675" cy="34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361950"/>
            <a:fld id="{635EE37A-78C2-4EF3-8AE2-E405E803CDC2}" type="slidenum">
              <a:rPr lang="en-US" altLang="uk-UA" sz="1200" b="1" smtClean="0">
                <a:solidFill>
                  <a:schemeClr val="bg1"/>
                </a:solidFill>
              </a:rPr>
              <a:pPr defTabSz="361950"/>
              <a:t>8</a:t>
            </a:fld>
            <a:endParaRPr lang="en-US" altLang="uk-UA" sz="1200" b="1" smtClean="0">
              <a:solidFill>
                <a:schemeClr val="bg1"/>
              </a:solidFill>
            </a:endParaRPr>
          </a:p>
        </p:txBody>
      </p:sp>
      <p:pic>
        <p:nvPicPr>
          <p:cNvPr id="13315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3" b="32924"/>
          <a:stretch>
            <a:fillRect/>
          </a:stretch>
        </p:blipFill>
        <p:spPr bwMode="auto">
          <a:xfrm>
            <a:off x="323850" y="1130300"/>
            <a:ext cx="40894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10" b="31851"/>
          <a:stretch>
            <a:fillRect/>
          </a:stretch>
        </p:blipFill>
        <p:spPr bwMode="auto">
          <a:xfrm>
            <a:off x="4413250" y="1154113"/>
            <a:ext cx="4138613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427038" y="2151063"/>
            <a:ext cx="8640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sp>
        <p:nvSpPr>
          <p:cNvPr id="13318" name="Rectangle 11"/>
          <p:cNvSpPr>
            <a:spLocks noChangeArrowheads="1"/>
          </p:cNvSpPr>
          <p:nvPr/>
        </p:nvSpPr>
        <p:spPr bwMode="auto">
          <a:xfrm>
            <a:off x="427038" y="2608263"/>
            <a:ext cx="86407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 altLang="uk-UA"/>
          </a:p>
        </p:txBody>
      </p:sp>
      <p:sp>
        <p:nvSpPr>
          <p:cNvPr id="13319" name="Rectangle 12"/>
          <p:cNvSpPr>
            <a:spLocks noChangeArrowheads="1"/>
          </p:cNvSpPr>
          <p:nvPr/>
        </p:nvSpPr>
        <p:spPr bwMode="auto">
          <a:xfrm>
            <a:off x="427038" y="4816475"/>
            <a:ext cx="7532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4508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uk-UA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altLang="uk-UA" sz="1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</a:t>
            </a:r>
            <a:r>
              <a:rPr lang="uk-UA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Diffractograms of AMA </a:t>
            </a:r>
            <a:r>
              <a:rPr lang="en-US" altLang="uk-UA" sz="1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uk-UA" altLang="uk-UA" sz="1600" baseline="-30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</a:t>
            </a:r>
            <a:r>
              <a:rPr lang="en-US" altLang="uk-UA" sz="1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uk-UA" altLang="uk-UA" sz="1600" baseline="-30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altLang="uk-UA" sz="1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uk-UA" altLang="uk-UA" sz="1600" baseline="-30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altLang="uk-UA" sz="1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initial and annealed (± 5 K) at 719 (a) and 765 K with a heating rate of 5 K / min.</a:t>
            </a:r>
            <a:endParaRPr lang="ru-RU" altLang="uk-UA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0" name="Rectangle 14"/>
          <p:cNvSpPr>
            <a:spLocks noChangeArrowheads="1"/>
          </p:cNvSpPr>
          <p:nvPr/>
        </p:nvSpPr>
        <p:spPr bwMode="auto">
          <a:xfrm>
            <a:off x="-382588" y="371475"/>
            <a:ext cx="8934451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9081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3653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8225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279775" indent="377825" defTabSz="361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lvl="1" algn="ctr"/>
            <a:r>
              <a:rPr lang="en-US" altLang="uk-UA" b="1">
                <a:latin typeface="Times New Roman" panose="02020603050405020304" pitchFamily="18" charset="0"/>
                <a:cs typeface="Times New Roman" panose="02020603050405020304" pitchFamily="18" charset="0"/>
              </a:rPr>
              <a:t>STUDY OF AMORPHOUS ALLOYS BY X-RAY DIFFRACTION</a:t>
            </a:r>
            <a:endParaRPr lang="uk-UA" alt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1" name="Прямокутник 8"/>
          <p:cNvSpPr>
            <a:spLocks noChangeArrowheads="1"/>
          </p:cNvSpPr>
          <p:nvPr/>
        </p:nvSpPr>
        <p:spPr bwMode="auto">
          <a:xfrm>
            <a:off x="2625725" y="4343400"/>
            <a:ext cx="287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uk-UA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uk-UA" altLang="uk-UA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22" name="Прямокутник 18"/>
          <p:cNvSpPr>
            <a:spLocks noChangeArrowheads="1"/>
          </p:cNvSpPr>
          <p:nvPr/>
        </p:nvSpPr>
        <p:spPr bwMode="auto">
          <a:xfrm>
            <a:off x="6550025" y="434340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uk-UA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uk-UA" altLang="uk-UA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и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6525" y="844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911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8" objId="3"/>
        <p14:triggerEvt type="onClick" time="998" objId="3"/>
        <p14:stopEvt time="28426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946150" y="166688"/>
            <a:ext cx="6999288" cy="960437"/>
          </a:xfrm>
        </p:spPr>
        <p:txBody>
          <a:bodyPr/>
          <a:lstStyle/>
          <a:p>
            <a:pPr algn="ctr" eaLnBrk="1" hangingPunct="1"/>
            <a:r>
              <a:rPr lang="en-US" altLang="uk-UA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uk-UA" altLang="uk-UA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38150" y="481012"/>
            <a:ext cx="7815263" cy="5554027"/>
          </a:xfrm>
        </p:spPr>
        <p:txBody>
          <a:bodyPr rtlCol="0">
            <a:normAutofit fontScale="92500" lnSpcReduction="10000"/>
          </a:bodyPr>
          <a:lstStyle/>
          <a:p>
            <a:pPr marL="32402" indent="0" algn="just" defTabSz="648012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endParaRPr lang="uk-UA" sz="189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003" indent="-129607" algn="just" defTabSz="648012" eaLnBrk="1" fontAlgn="auto" hangingPunct="1">
              <a:spcAft>
                <a:spcPts val="0"/>
              </a:spcAft>
              <a:defRPr/>
            </a:pPr>
            <a:endParaRPr lang="uk-UA" sz="189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003" indent="-129607" algn="just" defTabSz="648012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curve of heat release on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heating, obtained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differential scanning calorimetry (DSC), it is seen that in AMA Co</a:t>
            </a:r>
            <a:r>
              <a:rPr lang="en-US" sz="1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range of 700 - 900 K there are 3 structural transformations associated with the formation of clusters and crystalline phases. </a:t>
            </a: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003" indent="-129607" algn="just" defTabSz="648012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003" indent="-129607" algn="just" defTabSz="648012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Matusita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was used to determine the kinetic parameters of the process of nanocrystals formation in the amorphous matrix of the investigated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alloy.</a:t>
            </a:r>
          </a:p>
          <a:p>
            <a:pPr marL="162003" indent="-129607" algn="just" defTabSz="648012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003" indent="-129607" algn="just" defTabSz="648012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average value of the growth parameter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 was determined that the AMA`s crystallization process of the Co-Si-B system depends on the heating rate and the nature of the alloying application. </a:t>
            </a: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003" indent="-129607" algn="just" defTabSz="648012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endParaRPr lang="en-US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2003" indent="-129607" algn="just" defTabSz="648012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of Co nanocrystals in AMA Co</a:t>
            </a:r>
            <a:r>
              <a:rPr lang="en-US" sz="1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9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heating rates of 10 and 20 K / min occurs at a 3-dimensional mechanism, and the value of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0.5 indicates diffusion-controlled crystallization. </a:t>
            </a:r>
            <a:endParaRPr 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Місце для номера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7500938" y="6189663"/>
            <a:ext cx="1209675" cy="3444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26529" indent="-202511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10044" indent="-162009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134062" indent="-162009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458079" indent="-162009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782097" indent="-162009" defTabSz="32401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106115" indent="-162009" defTabSz="32401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430132" indent="-162009" defTabSz="32401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2754150" indent="-162009" defTabSz="32401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defRPr/>
            </a:pPr>
            <a:fld id="{4CC34546-CCF6-408D-98ED-31B9AECCD52F}" type="slidenum">
              <a:rPr lang="en-US" altLang="uk-UA" sz="1800" b="1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altLang="uk-UA" b="1" dirty="0" smtClean="0">
              <a:solidFill>
                <a:schemeClr val="bg1"/>
              </a:solidFill>
            </a:endParaRPr>
          </a:p>
        </p:txBody>
      </p:sp>
      <p:pic>
        <p:nvPicPr>
          <p:cNvPr id="2" name="Записани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7801" y="32638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621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6" objId="2"/>
        <p14:triggerEvt type="onClick" time="1816" objId="2"/>
        <p14:stopEvt time="24514" objId="2"/>
      </p14:showEvtLst>
    </p:ext>
  </p:extLst>
</p:sld>
</file>

<file path=ppt/theme/theme1.xml><?xml version="1.0" encoding="utf-8"?>
<a:theme xmlns:a="http://schemas.openxmlformats.org/drawingml/2006/main" name="Основа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снова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нова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2354</TotalTime>
  <Words>981</Words>
  <Application>Microsoft Office PowerPoint</Application>
  <PresentationFormat>Довільний</PresentationFormat>
  <Paragraphs>212</Paragraphs>
  <Slides>10</Slides>
  <Notes>1</Notes>
  <HiddenSlides>0</HiddenSlides>
  <MMClips>10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Corbel</vt:lpstr>
      <vt:lpstr>Symbol</vt:lpstr>
      <vt:lpstr>Times New Roman</vt:lpstr>
      <vt:lpstr>Основа</vt:lpstr>
      <vt:lpstr>Graph</vt:lpstr>
      <vt:lpstr>Уравнение</vt:lpstr>
      <vt:lpstr>FORMATION OF NANOPHASE IN THE AMORPHOUS MATRIX OF THE Co77Si11B12 ALLOY DURING NON-ISOTHERMAL HEATING </vt:lpstr>
      <vt:lpstr>Презентація PowerPoint</vt:lpstr>
      <vt:lpstr>Презентація PowerPoint</vt:lpstr>
      <vt:lpstr>Презентація PowerPoint</vt:lpstr>
      <vt:lpstr>Презентація PowerPoint</vt:lpstr>
      <vt:lpstr>KINETIC PARAMETERS OF THE NANOSTRUCTURING PROCESS</vt:lpstr>
      <vt:lpstr>Презентація PowerPoint</vt:lpstr>
      <vt:lpstr>Презентація PowerPoint</vt:lpstr>
      <vt:lpstr>CONCLUSIONS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Аморфні металеві сплави системи Fе-Nb-B-RE як електроди виділення водню з лужних розчинів</dc:title>
  <dc:creator>andriy</dc:creator>
  <cp:lastModifiedBy>user</cp:lastModifiedBy>
  <cp:revision>141</cp:revision>
  <dcterms:created xsi:type="dcterms:W3CDTF">2016-04-04T11:17:09Z</dcterms:created>
  <dcterms:modified xsi:type="dcterms:W3CDTF">2020-06-15T21:15:23Z</dcterms:modified>
</cp:coreProperties>
</file>